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tags/tag8.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78" r:id="rId6"/>
  </p:sldMasterIdLst>
  <p:notesMasterIdLst>
    <p:notesMasterId r:id="rId49"/>
  </p:notesMasterIdLst>
  <p:handoutMasterIdLst>
    <p:handoutMasterId r:id="rId50"/>
  </p:handoutMasterIdLst>
  <p:sldIdLst>
    <p:sldId id="982" r:id="rId7"/>
    <p:sldId id="1038" r:id="rId8"/>
    <p:sldId id="1041" r:id="rId9"/>
    <p:sldId id="1004" r:id="rId10"/>
    <p:sldId id="1008" r:id="rId11"/>
    <p:sldId id="1009" r:id="rId12"/>
    <p:sldId id="1010" r:id="rId13"/>
    <p:sldId id="1049" r:id="rId14"/>
    <p:sldId id="1050" r:id="rId15"/>
    <p:sldId id="1033" r:id="rId16"/>
    <p:sldId id="1022" r:id="rId17"/>
    <p:sldId id="1023" r:id="rId18"/>
    <p:sldId id="1024" r:id="rId19"/>
    <p:sldId id="1032" r:id="rId20"/>
    <p:sldId id="1042" r:id="rId21"/>
    <p:sldId id="1031" r:id="rId22"/>
    <p:sldId id="1021" r:id="rId23"/>
    <p:sldId id="1046" r:id="rId24"/>
    <p:sldId id="1045" r:id="rId25"/>
    <p:sldId id="1047" r:id="rId26"/>
    <p:sldId id="1052" r:id="rId27"/>
    <p:sldId id="1035" r:id="rId28"/>
    <p:sldId id="1014" r:id="rId29"/>
    <p:sldId id="1015" r:id="rId30"/>
    <p:sldId id="1012" r:id="rId31"/>
    <p:sldId id="1013" r:id="rId32"/>
    <p:sldId id="1053" r:id="rId33"/>
    <p:sldId id="1036" r:id="rId34"/>
    <p:sldId id="1025" r:id="rId35"/>
    <p:sldId id="968" r:id="rId36"/>
    <p:sldId id="972" r:id="rId37"/>
    <p:sldId id="973" r:id="rId38"/>
    <p:sldId id="974" r:id="rId39"/>
    <p:sldId id="1055" r:id="rId40"/>
    <p:sldId id="1027" r:id="rId41"/>
    <p:sldId id="1029" r:id="rId42"/>
    <p:sldId id="1056" r:id="rId43"/>
    <p:sldId id="1048" r:id="rId44"/>
    <p:sldId id="976" r:id="rId45"/>
    <p:sldId id="977" r:id="rId46"/>
    <p:sldId id="978" r:id="rId47"/>
    <p:sldId id="979" r:id="rId48"/>
  </p:sldIdLst>
  <p:sldSz cx="12192000" cy="6858000"/>
  <p:notesSz cx="7315200" cy="9601200"/>
  <p:custDataLst>
    <p:tags r:id="rId51"/>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8000"/>
    <a:srgbClr val="996633"/>
    <a:srgbClr val="FF7171"/>
    <a:srgbClr val="333300"/>
    <a:srgbClr val="C0C0C0"/>
    <a:srgbClr val="FF7C80"/>
    <a:srgbClr val="EDDBC9"/>
    <a:srgbClr val="F2F2F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1" autoAdjust="0"/>
    <p:restoredTop sz="25090" autoAdjust="0"/>
  </p:normalViewPr>
  <p:slideViewPr>
    <p:cSldViewPr snapToGrid="0">
      <p:cViewPr varScale="1">
        <p:scale>
          <a:sx n="28" d="100"/>
          <a:sy n="28" d="100"/>
        </p:scale>
        <p:origin x="2892" y="42"/>
      </p:cViewPr>
      <p:guideLst>
        <p:guide orient="horz" pos="536"/>
        <p:guide pos="452"/>
      </p:guideLst>
    </p:cSldViewPr>
  </p:slideViewPr>
  <p:outlineViewPr>
    <p:cViewPr>
      <p:scale>
        <a:sx n="33" d="100"/>
        <a:sy n="33" d="100"/>
      </p:scale>
      <p:origin x="0" y="-19670"/>
    </p:cViewPr>
  </p:outlineViewPr>
  <p:notesTextViewPr>
    <p:cViewPr>
      <p:scale>
        <a:sx n="3" d="2"/>
        <a:sy n="3" d="2"/>
      </p:scale>
      <p:origin x="0" y="0"/>
    </p:cViewPr>
  </p:notesTextViewPr>
  <p:sorterViewPr>
    <p:cViewPr>
      <p:scale>
        <a:sx n="66" d="100"/>
        <a:sy n="66" d="100"/>
      </p:scale>
      <p:origin x="0" y="-2525"/>
    </p:cViewPr>
  </p:sorterViewPr>
  <p:notesViewPr>
    <p:cSldViewPr snapToGrid="0">
      <p:cViewPr varScale="1">
        <p:scale>
          <a:sx n="82" d="100"/>
          <a:sy n="82" d="100"/>
        </p:scale>
        <p:origin x="-313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t" anchorCtr="0" compatLnSpc="1">
            <a:prstTxWarp prst="textNoShape">
              <a:avLst/>
            </a:prstTxWarp>
          </a:bodyPr>
          <a:lstStyle>
            <a:lvl1pPr defTabSz="954025">
              <a:spcBef>
                <a:spcPct val="0"/>
              </a:spcBef>
              <a:buFontTx/>
              <a:buNone/>
              <a:defRPr sz="13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414528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t" anchorCtr="0" compatLnSpc="1">
            <a:prstTxWarp prst="textNoShape">
              <a:avLst/>
            </a:prstTxWarp>
          </a:bodyPr>
          <a:lstStyle>
            <a:lvl1pPr algn="r" defTabSz="954025">
              <a:spcBef>
                <a:spcPct val="0"/>
              </a:spcBef>
              <a:buFontTx/>
              <a:buNone/>
              <a:defRPr sz="13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9120814"/>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b" anchorCtr="0" compatLnSpc="1">
            <a:prstTxWarp prst="textNoShape">
              <a:avLst/>
            </a:prstTxWarp>
          </a:bodyPr>
          <a:lstStyle>
            <a:lvl1pPr defTabSz="954025">
              <a:spcBef>
                <a:spcPct val="0"/>
              </a:spcBef>
              <a:buFontTx/>
              <a:buNone/>
              <a:defRPr sz="13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4145280" y="9120814"/>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b" anchorCtr="0" compatLnSpc="1">
            <a:prstTxWarp prst="textNoShape">
              <a:avLst/>
            </a:prstTxWarp>
          </a:bodyPr>
          <a:lstStyle>
            <a:lvl1pPr algn="r" defTabSz="954025">
              <a:spcBef>
                <a:spcPct val="0"/>
              </a:spcBef>
              <a:buFontTx/>
              <a:buNone/>
              <a:defRPr sz="1300">
                <a:latin typeface="Times New Roman" pitchFamily="18" charset="0"/>
              </a:defRPr>
            </a:lvl1pPr>
          </a:lstStyle>
          <a:p>
            <a:fld id="{5D72D0A5-49A9-4D53-B50F-B1854C0D8A0C}" type="slidenum">
              <a:rPr lang="en-US"/>
              <a:pPr/>
              <a:t>‹#›</a:t>
            </a:fld>
            <a:endParaRPr lang="en-US"/>
          </a:p>
        </p:txBody>
      </p:sp>
    </p:spTree>
    <p:extLst>
      <p:ext uri="{BB962C8B-B14F-4D97-AF65-F5344CB8AC3E}">
        <p14:creationId xmlns:p14="http://schemas.microsoft.com/office/powerpoint/2010/main" val="210031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t" anchorCtr="0" compatLnSpc="1">
            <a:prstTxWarp prst="textNoShape">
              <a:avLst/>
            </a:prstTxWarp>
          </a:bodyPr>
          <a:lstStyle>
            <a:lvl1pPr defTabSz="954025">
              <a:spcBef>
                <a:spcPct val="0"/>
              </a:spcBef>
              <a:buFontTx/>
              <a:buNone/>
              <a:defRPr sz="13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4145280" y="0"/>
            <a:ext cx="3169920"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t" anchorCtr="0" compatLnSpc="1">
            <a:prstTxWarp prst="textNoShape">
              <a:avLst/>
            </a:prstTxWarp>
          </a:bodyPr>
          <a:lstStyle>
            <a:lvl1pPr algn="r" defTabSz="954025">
              <a:spcBef>
                <a:spcPct val="0"/>
              </a:spcBef>
              <a:buFontTx/>
              <a:buNone/>
              <a:defRPr sz="13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458788" y="719138"/>
            <a:ext cx="6399212"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75360" y="4561227"/>
            <a:ext cx="5364480"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9120814"/>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b" anchorCtr="0" compatLnSpc="1">
            <a:prstTxWarp prst="textNoShape">
              <a:avLst/>
            </a:prstTxWarp>
          </a:bodyPr>
          <a:lstStyle>
            <a:lvl1pPr defTabSz="954025">
              <a:spcBef>
                <a:spcPct val="0"/>
              </a:spcBef>
              <a:buFontTx/>
              <a:buNone/>
              <a:defRPr sz="13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4145280" y="9120814"/>
            <a:ext cx="3169920"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96" tIns="47648" rIns="95296" bIns="47648" numCol="1" anchor="b" anchorCtr="0" compatLnSpc="1">
            <a:prstTxWarp prst="textNoShape">
              <a:avLst/>
            </a:prstTxWarp>
          </a:bodyPr>
          <a:lstStyle>
            <a:lvl1pPr algn="r" defTabSz="954025">
              <a:spcBef>
                <a:spcPct val="0"/>
              </a:spcBef>
              <a:buFontTx/>
              <a:buNone/>
              <a:defRPr sz="1300">
                <a:latin typeface="Times New Roman" pitchFamily="18" charset="0"/>
              </a:defRPr>
            </a:lvl1pPr>
          </a:lstStyle>
          <a:p>
            <a:fld id="{7D5C9B1C-4C49-4AC4-9FE9-4A38AC195655}" type="slidenum">
              <a:rPr lang="en-US"/>
              <a:pPr/>
              <a:t>‹#›</a:t>
            </a:fld>
            <a:endParaRPr lang="en-US"/>
          </a:p>
        </p:txBody>
      </p:sp>
    </p:spTree>
    <p:extLst>
      <p:ext uri="{BB962C8B-B14F-4D97-AF65-F5344CB8AC3E}">
        <p14:creationId xmlns:p14="http://schemas.microsoft.com/office/powerpoint/2010/main" val="11185836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Times New Roman" pitchFamily="18" charset="0"/>
                <a:ea typeface="+mn-ea"/>
                <a:cs typeface="+mn-cs"/>
              </a:rPr>
              <a:t>2021/02-19-218(I)PP</a:t>
            </a:r>
            <a:r>
              <a:rPr lang="en-US" b="1" dirty="0" smtClean="0"/>
              <a:t> </a:t>
            </a:r>
            <a:r>
              <a:rPr lang="en-US" sz="1200" b="1" kern="12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Original Author: Jay M Flowers</a:t>
            </a:r>
            <a:r>
              <a:rPr lang="de-DE" sz="1200" kern="12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POC Kevin Clover, AFS-850 Operations Lead, Office 562-888-2020</a:t>
            </a:r>
          </a:p>
          <a:p>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This is the title slide for </a:t>
            </a:r>
            <a:r>
              <a:rPr lang="en-US" sz="1200" b="1" i="1" kern="1200" dirty="0" smtClean="0">
                <a:solidFill>
                  <a:schemeClr val="tx1"/>
                </a:solidFill>
                <a:effectLst/>
                <a:latin typeface="Arial" charset="0"/>
                <a:ea typeface="ＭＳ Ｐゴシック" charset="0"/>
                <a:cs typeface="ＭＳ Ｐゴシック" charset="0"/>
              </a:rPr>
              <a:t>Preflight</a:t>
            </a:r>
            <a:r>
              <a:rPr lang="en-US" sz="1200" b="1" i="1" kern="1200" baseline="0" dirty="0" smtClean="0">
                <a:solidFill>
                  <a:schemeClr val="tx1"/>
                </a:solidFill>
                <a:effectLst/>
                <a:latin typeface="Arial" charset="0"/>
                <a:ea typeface="ＭＳ Ｐゴシック" charset="0"/>
                <a:cs typeface="ＭＳ Ｐゴシック" charset="0"/>
              </a:rPr>
              <a:t> After Maintenance</a:t>
            </a:r>
            <a:r>
              <a:rPr lang="en-US" sz="1200" b="1" i="1" kern="1200" dirty="0" smtClean="0">
                <a:solidFill>
                  <a:schemeClr val="tx1"/>
                </a:solidFill>
                <a:effectLst/>
                <a:latin typeface="Arial" charset="0"/>
                <a:ea typeface="ＭＳ Ｐゴシック" charset="0"/>
                <a:cs typeface="ＭＳ Ｐゴシック" charset="0"/>
              </a:rPr>
              <a:t>.</a:t>
            </a:r>
            <a:endParaRPr lang="en-US" sz="1200" kern="1200" dirty="0" smtClean="0">
              <a:solidFill>
                <a:schemeClr val="tx1"/>
              </a:solidFill>
              <a:effectLst/>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endParaRPr lang="en-US" b="1" i="0"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1</a:t>
            </a:fld>
            <a:endParaRPr lang="en-US"/>
          </a:p>
        </p:txBody>
      </p:sp>
    </p:spTree>
    <p:extLst>
      <p:ext uri="{BB962C8B-B14F-4D97-AF65-F5344CB8AC3E}">
        <p14:creationId xmlns:p14="http://schemas.microsoft.com/office/powerpoint/2010/main" val="138932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Understand Why the aircraft was being worked on…</a:t>
            </a:r>
          </a:p>
          <a:p>
            <a:r>
              <a:rPr lang="en-US" dirty="0" smtClean="0"/>
              <a:t>Remember</a:t>
            </a:r>
            <a:r>
              <a:rPr lang="en-US" baseline="0" dirty="0" smtClean="0"/>
              <a:t>, everything we are talking about here leads us to a better preflight.</a:t>
            </a:r>
          </a:p>
          <a:p>
            <a:endParaRPr lang="en-US" baseline="0" dirty="0" smtClean="0"/>
          </a:p>
          <a:p>
            <a:r>
              <a:rPr lang="en-US" b="1" baseline="0" dirty="0" smtClean="0"/>
              <a:t>Note: </a:t>
            </a:r>
            <a:r>
              <a:rPr lang="en-US" baseline="0" dirty="0" smtClean="0"/>
              <a:t>Knowing that the WING Spar was inspected may lead you to a more thorough inspection of the seats removed for that inspection, inspection covers, screws, control cable function, and alignment.  We do this anyway, but the point being, someone had this thing apart, let’s make certain they put it back together correctly.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10</a:t>
            </a:fld>
            <a:endParaRPr lang="en-US"/>
          </a:p>
        </p:txBody>
      </p:sp>
    </p:spTree>
    <p:extLst>
      <p:ext uri="{BB962C8B-B14F-4D97-AF65-F5344CB8AC3E}">
        <p14:creationId xmlns:p14="http://schemas.microsoft.com/office/powerpoint/2010/main" val="256543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pPr>
            <a:r>
              <a:rPr lang="en-US" dirty="0" smtClean="0"/>
              <a:t>Aircraft Status Boards/Sheets</a:t>
            </a:r>
            <a:r>
              <a:rPr lang="en-US" baseline="0" dirty="0" smtClean="0"/>
              <a:t> are a great way to stay on top life limited or time sensitive maintenance on your aircraft.  </a:t>
            </a:r>
          </a:p>
          <a:p>
            <a:pPr marL="0" indent="0">
              <a:buNone/>
            </a:pPr>
            <a:r>
              <a:rPr lang="en-US" baseline="0" dirty="0" smtClean="0"/>
              <a:t>Information you may want to included would be:</a:t>
            </a:r>
          </a:p>
          <a:p>
            <a:pPr marL="285750" lvl="0" indent="-285750">
              <a:buFont typeface="Arial" panose="020B0604020202020204" pitchFamily="34" charset="0"/>
              <a:buChar char="•"/>
            </a:pPr>
            <a:r>
              <a:rPr lang="en-US" sz="1400" dirty="0" smtClean="0"/>
              <a:t>Date / Year</a:t>
            </a:r>
          </a:p>
          <a:p>
            <a:pPr marL="285750" lvl="0" indent="-285750">
              <a:buFont typeface="Arial" panose="020B0604020202020204" pitchFamily="34" charset="0"/>
              <a:buChar char="•"/>
            </a:pPr>
            <a:r>
              <a:rPr lang="en-US" sz="1400" dirty="0" smtClean="0"/>
              <a:t>Time / Hours</a:t>
            </a:r>
          </a:p>
          <a:p>
            <a:pPr marL="285750" lvl="0" indent="-285750">
              <a:buFont typeface="Arial" panose="020B0604020202020204" pitchFamily="34" charset="0"/>
              <a:buChar char="•"/>
            </a:pPr>
            <a:r>
              <a:rPr lang="en-US" sz="1400" dirty="0" smtClean="0"/>
              <a:t>Life Limited</a:t>
            </a:r>
            <a:r>
              <a:rPr lang="en-US" sz="1400" baseline="0" dirty="0" smtClean="0"/>
              <a:t> or On </a:t>
            </a:r>
            <a:r>
              <a:rPr lang="en-US" sz="1400" dirty="0" smtClean="0"/>
              <a:t>Condition</a:t>
            </a:r>
          </a:p>
          <a:p>
            <a:pPr marL="285750" lvl="0" indent="-285750">
              <a:buFont typeface="Arial" panose="020B0604020202020204" pitchFamily="34" charset="0"/>
              <a:buChar char="•"/>
            </a:pPr>
            <a:r>
              <a:rPr lang="en-US" sz="1400" dirty="0" smtClean="0"/>
              <a:t>100 Hour</a:t>
            </a:r>
          </a:p>
          <a:p>
            <a:pPr marL="285750" lvl="0" indent="-285750">
              <a:buFont typeface="Arial" panose="020B0604020202020204" pitchFamily="34" charset="0"/>
              <a:buChar char="•"/>
            </a:pPr>
            <a:r>
              <a:rPr lang="en-US" sz="1400" dirty="0" smtClean="0"/>
              <a:t>Annual</a:t>
            </a:r>
          </a:p>
          <a:p>
            <a:pPr marL="285750" lvl="0" indent="-285750">
              <a:buFont typeface="Arial" panose="020B0604020202020204" pitchFamily="34" charset="0"/>
              <a:buChar char="•"/>
            </a:pPr>
            <a:r>
              <a:rPr lang="en-US" sz="1400" dirty="0" smtClean="0"/>
              <a:t>ELT Battery</a:t>
            </a:r>
          </a:p>
          <a:p>
            <a:pPr marL="285750" lvl="0" indent="-285750">
              <a:buFont typeface="Arial" panose="020B0604020202020204" pitchFamily="34" charset="0"/>
              <a:buChar char="•"/>
            </a:pPr>
            <a:r>
              <a:rPr lang="en-US" sz="1400" dirty="0" smtClean="0"/>
              <a:t>VOR Check</a:t>
            </a:r>
          </a:p>
          <a:p>
            <a:pPr marL="285750" lvl="0" indent="-285750">
              <a:buFont typeface="Arial" panose="020B0604020202020204" pitchFamily="34" charset="0"/>
              <a:buChar char="•"/>
            </a:pPr>
            <a:r>
              <a:rPr lang="en-US" sz="1400" dirty="0" smtClean="0"/>
              <a:t>GPS Database</a:t>
            </a:r>
          </a:p>
          <a:p>
            <a:pPr lvl="0"/>
            <a:endParaRPr lang="en-US" sz="1400" b="0" dirty="0" smtClean="0"/>
          </a:p>
          <a:p>
            <a:pPr marL="0" lvl="0" indent="0">
              <a:buFont typeface="Arial" panose="020B0604020202020204" pitchFamily="34" charset="0"/>
              <a:buNone/>
            </a:pPr>
            <a:r>
              <a:rPr lang="en-US" sz="1800" b="0" dirty="0" smtClean="0"/>
              <a:t>Owner/Operator Manage</a:t>
            </a:r>
          </a:p>
          <a:p>
            <a:pPr marL="0" lvl="0" indent="-171450">
              <a:buFont typeface="Arial" panose="020B0604020202020204" pitchFamily="34" charset="0"/>
              <a:buChar char="•"/>
            </a:pPr>
            <a:r>
              <a:rPr lang="en-US" sz="1800" b="0" dirty="0" smtClean="0"/>
              <a:t>Used as a tracking tool</a:t>
            </a:r>
          </a:p>
          <a:p>
            <a:pPr marL="0" lvl="0" indent="-171450">
              <a:buFont typeface="Arial" panose="020B0604020202020204" pitchFamily="34" charset="0"/>
              <a:buChar char="•"/>
            </a:pPr>
            <a:r>
              <a:rPr lang="en-US" sz="1800" b="0" dirty="0" smtClean="0"/>
              <a:t>Usually kept with the Aircraft</a:t>
            </a:r>
          </a:p>
          <a:p>
            <a:pPr marL="0" lvl="0" indent="-171450">
              <a:buFont typeface="Arial" panose="020B0604020202020204" pitchFamily="34" charset="0"/>
              <a:buChar char="•"/>
            </a:pPr>
            <a:r>
              <a:rPr lang="en-US" sz="1800" b="0" dirty="0" smtClean="0"/>
              <a:t>Part of your preflight</a:t>
            </a:r>
          </a:p>
          <a:p>
            <a:pPr marL="0" lvl="0" indent="-171450">
              <a:buFont typeface="Arial" panose="020B0604020202020204" pitchFamily="34" charset="0"/>
              <a:buChar char="•"/>
            </a:pPr>
            <a:r>
              <a:rPr lang="en-US" sz="1800" b="0" dirty="0" smtClean="0"/>
              <a:t>PIC Confirms</a:t>
            </a:r>
          </a:p>
          <a:p>
            <a:pPr marL="0" lvl="0" indent="0">
              <a:buFont typeface="Arial" panose="020B0604020202020204" pitchFamily="34" charset="0"/>
              <a:buNone/>
            </a:pPr>
            <a:endParaRPr lang="en-US" sz="1800" b="0" dirty="0" smtClean="0"/>
          </a:p>
          <a:p>
            <a:pPr marL="0" lvl="0" indent="0">
              <a:buFont typeface="Arial" panose="020B0604020202020204" pitchFamily="34" charset="0"/>
              <a:buNone/>
            </a:pPr>
            <a:r>
              <a:rPr lang="en-US" sz="1800" b="0" dirty="0" smtClean="0"/>
              <a:t>Just out of Maintenance, did the Mechanic update the data on the Status Sheet</a:t>
            </a:r>
            <a:r>
              <a:rPr lang="en-US" sz="1800" b="0" baseline="0" dirty="0" smtClean="0"/>
              <a:t> or does that still need to be done?  Here’s a great opportunity for you to confirm that any required endorsements </a:t>
            </a:r>
            <a:r>
              <a:rPr lang="en-US" sz="1800" b="1" i="1" u="sng" baseline="0" dirty="0" smtClean="0"/>
              <a:t>(Approval for return to service</a:t>
            </a:r>
            <a:r>
              <a:rPr lang="en-US" sz="1800" b="0" baseline="0" dirty="0" smtClean="0"/>
              <a:t>) made it into the official records of the aircraft.</a:t>
            </a:r>
          </a:p>
          <a:p>
            <a:pPr marL="0" lvl="0" indent="0">
              <a:buFont typeface="Arial" panose="020B0604020202020204" pitchFamily="34" charset="0"/>
              <a:buNone/>
            </a:pPr>
            <a:endParaRPr lang="en-US" sz="1800" b="0" baseline="0" dirty="0" smtClean="0"/>
          </a:p>
          <a:p>
            <a:pPr marL="0" lvl="0" indent="0">
              <a:buFont typeface="Arial" panose="020B0604020202020204" pitchFamily="34" charset="0"/>
              <a:buNone/>
            </a:pPr>
            <a:r>
              <a:rPr lang="en-US" sz="1800" b="1" baseline="0" dirty="0" smtClean="0"/>
              <a:t>(Next Slide)</a:t>
            </a:r>
            <a:endParaRPr lang="en-US" sz="1800" b="1" dirty="0" smtClean="0"/>
          </a:p>
          <a:p>
            <a:pPr marL="285750" lvl="1">
              <a:buFont typeface="Arial" panose="020B0604020202020204" pitchFamily="34" charset="0"/>
              <a:buNone/>
            </a:pPr>
            <a:endParaRPr lang="en-US" sz="1800" b="0"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11</a:t>
            </a:fld>
            <a:endParaRPr lang="en-US"/>
          </a:p>
        </p:txBody>
      </p:sp>
    </p:spTree>
    <p:extLst>
      <p:ext uri="{BB962C8B-B14F-4D97-AF65-F5344CB8AC3E}">
        <p14:creationId xmlns:p14="http://schemas.microsoft.com/office/powerpoint/2010/main" val="63739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Define:  Mechanical</a:t>
            </a:r>
            <a:r>
              <a:rPr lang="en-US" sz="1200" baseline="0" dirty="0" smtClean="0"/>
              <a:t> Irregularity:</a:t>
            </a: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Any deviation from the normal functioning of an aircraft component no matter how slight or momentary.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So what</a:t>
            </a:r>
            <a:r>
              <a:rPr lang="en-US" sz="1200" baseline="0" dirty="0" smtClean="0"/>
              <a:t> do you typically do with the maintenance irregularities you find?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During Preflight: Contact Owner/Operator/aviation mechanic.</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During the Flight: Monitor, record, troubleshoot, record,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Back at the hangar: Record/advise of your discrepancy in a record or form agreeable to the owner/operator/mechanic of the detected or failed item.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Once the work has been accomplished, verify CSO prior to flight.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(Next Slide)</a:t>
            </a: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12</a:t>
            </a:fld>
            <a:endParaRPr lang="en-US"/>
          </a:p>
        </p:txBody>
      </p:sp>
    </p:spTree>
    <p:extLst>
      <p:ext uri="{BB962C8B-B14F-4D97-AF65-F5344CB8AC3E}">
        <p14:creationId xmlns:p14="http://schemas.microsoft.com/office/powerpoint/2010/main" val="141617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Keeping track of the discrepancies on your aircraft</a:t>
            </a:r>
            <a:r>
              <a:rPr lang="en-US" baseline="0" dirty="0" smtClean="0"/>
              <a:t> will help refresh your memory of issues in the past, remind you to get something fixed, and serve as a sign off record for issues the aircraft has had repaired.  This record could replace the entry in your aircraft logbook as long as you retain this record and it has the correct information applied to it. </a:t>
            </a:r>
            <a:r>
              <a:rPr lang="en-US" b="0" i="0" u="none" baseline="0" dirty="0" smtClean="0"/>
              <a:t> It also serves as a communication between you, the aircraft operator the mechanic, and other airman that may be flying this particular aircraft.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13</a:t>
            </a:fld>
            <a:endParaRPr lang="en-US"/>
          </a:p>
        </p:txBody>
      </p:sp>
    </p:spTree>
    <p:extLst>
      <p:ext uri="{BB962C8B-B14F-4D97-AF65-F5344CB8AC3E}">
        <p14:creationId xmlns:p14="http://schemas.microsoft.com/office/powerpoint/2010/main" val="42561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Going Into Maintenance (Owner)…as a renter you may not even know that the aircraft has gone into maintenance or why, ASK!</a:t>
            </a:r>
          </a:p>
          <a:p>
            <a:endParaRPr lang="en-US" dirty="0" smtClean="0"/>
          </a:p>
          <a:p>
            <a:pPr marL="171450" indent="-171450">
              <a:buFont typeface="Arial" panose="020B0604020202020204" pitchFamily="34" charset="0"/>
              <a:buChar char="•"/>
            </a:pPr>
            <a:r>
              <a:rPr lang="en-US" sz="1200" dirty="0" smtClean="0"/>
              <a:t>Trusted Facility? – Maybe the normal facility was</a:t>
            </a:r>
            <a:r>
              <a:rPr lang="en-US" sz="1200" baseline="0" dirty="0" smtClean="0"/>
              <a:t> not available</a:t>
            </a:r>
            <a:endParaRPr lang="en-US" sz="1200" dirty="0" smtClean="0"/>
          </a:p>
          <a:p>
            <a:pPr marL="171450" indent="-171450">
              <a:buFont typeface="Arial" panose="020B0604020202020204" pitchFamily="34" charset="0"/>
              <a:buChar char="•"/>
            </a:pPr>
            <a:r>
              <a:rPr lang="en-US" sz="1200" dirty="0" smtClean="0"/>
              <a:t>Trusted Mechanic? – New mechanic</a:t>
            </a:r>
          </a:p>
          <a:p>
            <a:pPr marL="171450" indent="-171450">
              <a:buFont typeface="Arial" panose="020B0604020202020204" pitchFamily="34" charset="0"/>
              <a:buChar char="•"/>
            </a:pPr>
            <a:r>
              <a:rPr lang="en-US" sz="1200" dirty="0" smtClean="0"/>
              <a:t>Alterations? –</a:t>
            </a:r>
            <a:r>
              <a:rPr lang="en-US" sz="1200" baseline="0" dirty="0" smtClean="0"/>
              <a:t> Add or subtract something from the aircraft</a:t>
            </a:r>
            <a:endParaRPr lang="en-US" sz="1200" dirty="0" smtClean="0"/>
          </a:p>
          <a:p>
            <a:pPr marL="171450" indent="-171450">
              <a:buFont typeface="Arial" panose="020B0604020202020204" pitchFamily="34" charset="0"/>
              <a:buChar char="•"/>
            </a:pPr>
            <a:r>
              <a:rPr lang="en-US" sz="1200" dirty="0" smtClean="0"/>
              <a:t>Discrepancies? – Did any issues get replaced</a:t>
            </a:r>
            <a:r>
              <a:rPr lang="en-US" sz="1200" baseline="0" dirty="0" smtClean="0"/>
              <a:t> or repaired</a:t>
            </a:r>
            <a:endParaRPr lang="en-US" sz="1200" dirty="0" smtClean="0"/>
          </a:p>
          <a:p>
            <a:pPr marL="171450" indent="-171450">
              <a:buFont typeface="Arial" panose="020B0604020202020204" pitchFamily="34" charset="0"/>
              <a:buChar char="•"/>
            </a:pPr>
            <a:r>
              <a:rPr lang="en-US" sz="1200" dirty="0" smtClean="0"/>
              <a:t>Time Limited Items? – What was</a:t>
            </a:r>
            <a:r>
              <a:rPr lang="en-US" sz="1200" baseline="0" dirty="0" smtClean="0"/>
              <a:t> done</a:t>
            </a:r>
            <a:endParaRPr lang="en-US" sz="1200" dirty="0" smtClean="0"/>
          </a:p>
          <a:p>
            <a:pPr marL="171450" indent="-171450">
              <a:buFont typeface="Arial" panose="020B0604020202020204" pitchFamily="34" charset="0"/>
              <a:buChar char="•"/>
            </a:pPr>
            <a:r>
              <a:rPr lang="en-US" sz="1200" dirty="0" smtClean="0"/>
              <a:t>Annual? – Requires a more extensive</a:t>
            </a:r>
            <a:r>
              <a:rPr lang="en-US" sz="1200" baseline="0" dirty="0" smtClean="0"/>
              <a:t> aircraft teardown</a:t>
            </a:r>
            <a:endParaRPr lang="en-US" sz="1200" dirty="0" smtClean="0"/>
          </a:p>
          <a:p>
            <a:pPr marL="171450" indent="-171450">
              <a:buFont typeface="Arial" panose="020B0604020202020204" pitchFamily="34" charset="0"/>
              <a:buChar char="•"/>
            </a:pPr>
            <a:r>
              <a:rPr lang="en-US" sz="1200" dirty="0" smtClean="0"/>
              <a:t>100 Hour? – Doing some instruction</a:t>
            </a:r>
            <a:r>
              <a:rPr lang="en-US" sz="1200" baseline="0" dirty="0" smtClean="0"/>
              <a:t> with your aircraft? </a:t>
            </a:r>
            <a:endParaRPr lang="en-US" sz="1200" dirty="0" smtClean="0"/>
          </a:p>
          <a:p>
            <a:endParaRPr lang="en-US" sz="1200" dirty="0" smtClean="0"/>
          </a:p>
          <a:p>
            <a:r>
              <a:rPr lang="en-US" sz="1200" dirty="0" smtClean="0"/>
              <a:t>All this needs to be in the back of your mind before…</a:t>
            </a:r>
          </a:p>
          <a:p>
            <a:endParaRPr lang="en-US" sz="1200" dirty="0" smtClean="0"/>
          </a:p>
          <a:p>
            <a:r>
              <a:rPr lang="en-US" sz="1200" b="1" dirty="0" smtClean="0"/>
              <a:t>(Next Slide)</a:t>
            </a: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14</a:t>
            </a:fld>
            <a:endParaRPr lang="en-US"/>
          </a:p>
        </p:txBody>
      </p:sp>
    </p:spTree>
    <p:extLst>
      <p:ext uri="{BB962C8B-B14F-4D97-AF65-F5344CB8AC3E}">
        <p14:creationId xmlns:p14="http://schemas.microsoft.com/office/powerpoint/2010/main" val="353567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The FBO Just Called and You Are</a:t>
            </a:r>
            <a:r>
              <a:rPr lang="en-US" baseline="0" dirty="0" smtClean="0"/>
              <a:t> Good to Go!</a:t>
            </a:r>
          </a:p>
          <a:p>
            <a:endParaRPr lang="en-US" baseline="0" dirty="0" smtClean="0"/>
          </a:p>
          <a:p>
            <a:r>
              <a:rPr lang="en-US" baseline="0" dirty="0" smtClean="0"/>
              <a:t>Time to get out to the airport and have some fun…but wait!</a:t>
            </a:r>
          </a:p>
          <a:p>
            <a:r>
              <a:rPr lang="en-US" baseline="0" dirty="0" smtClean="0"/>
              <a:t>We have few things to do first.</a:t>
            </a:r>
          </a:p>
          <a:p>
            <a:endParaRPr lang="en-US" baseline="0" dirty="0" smtClean="0"/>
          </a:p>
          <a:p>
            <a:r>
              <a:rPr lang="en-US" b="1" baseline="0" dirty="0" smtClean="0"/>
              <a:t>(Next Slide)</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Presentation Note:</a:t>
            </a:r>
            <a:r>
              <a:rPr lang="en-US" b="1" baseline="0" dirty="0" smtClean="0"/>
              <a:t> </a:t>
            </a:r>
            <a:r>
              <a:rPr lang="en-US" i="1" baseline="0" dirty="0" smtClean="0"/>
              <a:t>The photo is a Copyright free photo.</a:t>
            </a:r>
          </a:p>
          <a:p>
            <a:endParaRPr lang="en-US" b="1" baseline="0" dirty="0" smtClean="0"/>
          </a:p>
        </p:txBody>
      </p:sp>
      <p:sp>
        <p:nvSpPr>
          <p:cNvPr id="4" name="Slide Number Placeholder 3"/>
          <p:cNvSpPr>
            <a:spLocks noGrp="1"/>
          </p:cNvSpPr>
          <p:nvPr>
            <p:ph type="sldNum" sz="quarter" idx="10"/>
          </p:nvPr>
        </p:nvSpPr>
        <p:spPr/>
        <p:txBody>
          <a:bodyPr/>
          <a:lstStyle/>
          <a:p>
            <a:fld id="{7D5C9B1C-4C49-4AC4-9FE9-4A38AC195655}" type="slidenum">
              <a:rPr lang="en-US" smtClean="0"/>
              <a:pPr/>
              <a:t>15</a:t>
            </a:fld>
            <a:endParaRPr lang="en-US"/>
          </a:p>
        </p:txBody>
      </p:sp>
    </p:spTree>
    <p:extLst>
      <p:ext uri="{BB962C8B-B14F-4D97-AF65-F5344CB8AC3E}">
        <p14:creationId xmlns:p14="http://schemas.microsoft.com/office/powerpoint/2010/main" val="2464911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dirty="0" smtClean="0"/>
              <a:t>Ask yourself the following Preflight after Maintenance Questions:</a:t>
            </a:r>
          </a:p>
          <a:p>
            <a:pPr marL="171450" indent="-171450">
              <a:buFont typeface="Arial" panose="020B0604020202020204" pitchFamily="34" charset="0"/>
              <a:buChar char="•"/>
            </a:pPr>
            <a:r>
              <a:rPr lang="en-US" sz="1200" dirty="0" smtClean="0"/>
              <a:t>What was the Purpose?</a:t>
            </a:r>
          </a:p>
          <a:p>
            <a:pPr marL="171450" indent="-171450">
              <a:buFont typeface="Arial" panose="020B0604020202020204" pitchFamily="34" charset="0"/>
              <a:buChar char="•"/>
            </a:pPr>
            <a:r>
              <a:rPr lang="en-US" sz="1200" dirty="0" smtClean="0"/>
              <a:t>Were there Issues Found?</a:t>
            </a:r>
          </a:p>
          <a:p>
            <a:pPr marL="171450" indent="-171450">
              <a:buFont typeface="Arial" panose="020B0604020202020204" pitchFamily="34" charset="0"/>
              <a:buChar char="•"/>
            </a:pPr>
            <a:r>
              <a:rPr lang="en-US" sz="1200" dirty="0" smtClean="0"/>
              <a:t>Were they corrected?</a:t>
            </a:r>
          </a:p>
          <a:p>
            <a:pPr marL="171450" indent="-171450">
              <a:buFont typeface="Arial" panose="020B0604020202020204" pitchFamily="34" charset="0"/>
              <a:buChar char="•"/>
            </a:pPr>
            <a:r>
              <a:rPr lang="en-US" sz="1200" dirty="0" smtClean="0"/>
              <a:t>Is there a time/hour limit?</a:t>
            </a:r>
          </a:p>
          <a:p>
            <a:pPr marL="171450" indent="-171450">
              <a:buFont typeface="Arial" panose="020B0604020202020204" pitchFamily="34" charset="0"/>
              <a:buChar char="•"/>
            </a:pPr>
            <a:r>
              <a:rPr lang="en-US" sz="1200" dirty="0" smtClean="0"/>
              <a:t>Annual?</a:t>
            </a:r>
          </a:p>
          <a:p>
            <a:pPr marL="171450" indent="-171450">
              <a:buFont typeface="Arial" panose="020B0604020202020204" pitchFamily="34" charset="0"/>
              <a:buChar char="•"/>
            </a:pPr>
            <a:r>
              <a:rPr lang="en-US" sz="1200" dirty="0" smtClean="0"/>
              <a:t>100 Hour?</a:t>
            </a:r>
          </a:p>
          <a:p>
            <a:pPr marL="171450" indent="-171450">
              <a:buFont typeface="Arial" panose="020B0604020202020204" pitchFamily="34" charset="0"/>
              <a:buChar char="•"/>
            </a:pPr>
            <a:r>
              <a:rPr lang="en-US" sz="1200" dirty="0" smtClean="0"/>
              <a:t>AD or SB?</a:t>
            </a:r>
          </a:p>
          <a:p>
            <a:pPr marL="171450" indent="-171450">
              <a:buFont typeface="Arial" panose="020B0604020202020204" pitchFamily="34" charset="0"/>
              <a:buChar char="•"/>
            </a:pPr>
            <a:r>
              <a:rPr lang="en-US" sz="1200" dirty="0" smtClean="0"/>
              <a:t>Has the aircraft been returned to service?</a:t>
            </a:r>
          </a:p>
          <a:p>
            <a:endParaRPr lang="en-US" dirty="0" smtClean="0"/>
          </a:p>
          <a:p>
            <a:r>
              <a:rPr lang="en-US" b="1" dirty="0" smtClean="0"/>
              <a:t>(Next</a:t>
            </a:r>
            <a:r>
              <a:rPr lang="en-US" b="1" baseline="0" dirty="0" smtClean="0"/>
              <a:t> Slide)</a:t>
            </a:r>
            <a:endParaRPr lang="en-US" b="1" dirty="0" smtClean="0"/>
          </a:p>
        </p:txBody>
      </p:sp>
      <p:sp>
        <p:nvSpPr>
          <p:cNvPr id="4" name="Slide Number Placeholder 3"/>
          <p:cNvSpPr>
            <a:spLocks noGrp="1"/>
          </p:cNvSpPr>
          <p:nvPr>
            <p:ph type="sldNum" sz="quarter" idx="10"/>
          </p:nvPr>
        </p:nvSpPr>
        <p:spPr/>
        <p:txBody>
          <a:bodyPr/>
          <a:lstStyle/>
          <a:p>
            <a:fld id="{7D5C9B1C-4C49-4AC4-9FE9-4A38AC195655}" type="slidenum">
              <a:rPr lang="en-US" smtClean="0"/>
              <a:pPr/>
              <a:t>16</a:t>
            </a:fld>
            <a:endParaRPr lang="en-US"/>
          </a:p>
        </p:txBody>
      </p:sp>
    </p:spTree>
    <p:extLst>
      <p:ext uri="{BB962C8B-B14F-4D97-AF65-F5344CB8AC3E}">
        <p14:creationId xmlns:p14="http://schemas.microsoft.com/office/powerpoint/2010/main" val="81215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533400" indent="-533400" eaLnBrk="1" hangingPunct="1">
              <a:lnSpc>
                <a:spcPct val="90000"/>
              </a:lnSpc>
              <a:buFontTx/>
              <a:buNone/>
            </a:pPr>
            <a:r>
              <a:rPr lang="en-US" altLang="en-US" sz="1200" dirty="0" smtClean="0"/>
              <a:t>Here is one look at a logbook entry.</a:t>
            </a:r>
          </a:p>
          <a:p>
            <a:pPr marL="533400" indent="-533400" eaLnBrk="1" hangingPunct="1">
              <a:lnSpc>
                <a:spcPct val="90000"/>
              </a:lnSpc>
              <a:buFontTx/>
              <a:buNone/>
            </a:pPr>
            <a:endParaRPr lang="en-US" altLang="en-US" sz="1200" dirty="0" smtClean="0"/>
          </a:p>
          <a:p>
            <a:pPr marL="533400" indent="-533400" eaLnBrk="1" hangingPunct="1">
              <a:lnSpc>
                <a:spcPct val="90000"/>
              </a:lnSpc>
              <a:buFontTx/>
              <a:buNone/>
            </a:pPr>
            <a:r>
              <a:rPr lang="en-US" altLang="en-US" sz="1200" dirty="0" smtClean="0"/>
              <a:t>Is</a:t>
            </a:r>
            <a:r>
              <a:rPr lang="en-US" altLang="en-US" sz="1200" baseline="0" dirty="0" smtClean="0"/>
              <a:t> it a valid logbook entry?</a:t>
            </a:r>
          </a:p>
          <a:p>
            <a:pPr marL="533400" indent="-533400" eaLnBrk="1" hangingPunct="1">
              <a:lnSpc>
                <a:spcPct val="90000"/>
              </a:lnSpc>
              <a:buFontTx/>
              <a:buNone/>
            </a:pPr>
            <a:endParaRPr lang="en-US" altLang="en-US" sz="1200" baseline="0" dirty="0" smtClean="0"/>
          </a:p>
          <a:p>
            <a:pPr marL="533400" indent="-533400" eaLnBrk="1" hangingPunct="1">
              <a:lnSpc>
                <a:spcPct val="90000"/>
              </a:lnSpc>
              <a:buFontTx/>
              <a:buNone/>
            </a:pPr>
            <a:r>
              <a:rPr lang="en-US" altLang="en-US" sz="1200" baseline="0" dirty="0" smtClean="0"/>
              <a:t>Let’s look further…</a:t>
            </a:r>
            <a:endParaRPr lang="en-US" altLang="en-US" sz="1200" dirty="0" smtClean="0"/>
          </a:p>
          <a:p>
            <a:pPr marL="533400" indent="-533400" eaLnBrk="1" hangingPunct="1">
              <a:lnSpc>
                <a:spcPct val="90000"/>
              </a:lnSpc>
              <a:buFontTx/>
              <a:buNone/>
            </a:pPr>
            <a:endParaRPr lang="en-US" altLang="en-US" sz="1200" dirty="0" smtClean="0"/>
          </a:p>
          <a:p>
            <a:pPr marL="533400" indent="-533400" eaLnBrk="1" hangingPunct="1">
              <a:lnSpc>
                <a:spcPct val="90000"/>
              </a:lnSpc>
              <a:buFontTx/>
              <a:buNone/>
            </a:pPr>
            <a:r>
              <a:rPr lang="en-US" altLang="en-US" sz="1200" b="1" dirty="0" smtClean="0"/>
              <a:t>(Next Slide)</a:t>
            </a:r>
          </a:p>
          <a:p>
            <a:pPr marL="533400" indent="-533400" eaLnBrk="1" hangingPunct="1">
              <a:lnSpc>
                <a:spcPct val="90000"/>
              </a:lnSpc>
              <a:buFontTx/>
              <a:buNone/>
            </a:pP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17</a:t>
            </a:fld>
            <a:endParaRPr lang="en-US"/>
          </a:p>
        </p:txBody>
      </p:sp>
    </p:spTree>
    <p:extLst>
      <p:ext uri="{BB962C8B-B14F-4D97-AF65-F5344CB8AC3E}">
        <p14:creationId xmlns:p14="http://schemas.microsoft.com/office/powerpoint/2010/main" val="3885170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24E7C1-3888-44BD-BADA-2F3F0654FC73}" type="slidenum">
              <a:rPr lang="en-US" altLang="en-US"/>
              <a:pPr>
                <a:spcBef>
                  <a:spcPct val="0"/>
                </a:spcBef>
              </a:pPr>
              <a:t>18</a:t>
            </a:fld>
            <a:endParaRPr lang="en-US" altLang="en-US"/>
          </a:p>
        </p:txBody>
      </p:sp>
      <p:sp>
        <p:nvSpPr>
          <p:cNvPr id="38915" name="Rectangle 2"/>
          <p:cNvSpPr>
            <a:spLocks noGrp="1" noRot="1" noChangeAspect="1" noChangeArrowheads="1" noTextEdit="1"/>
          </p:cNvSpPr>
          <p:nvPr>
            <p:ph type="sldImg"/>
          </p:nvPr>
        </p:nvSpPr>
        <p:spPr>
          <a:xfrm>
            <a:off x="458788" y="719138"/>
            <a:ext cx="6399212" cy="3600450"/>
          </a:xfrm>
          <a:ln/>
        </p:spPr>
      </p:sp>
      <p:sp>
        <p:nvSpPr>
          <p:cNvPr id="38916" name="Rectangle 3"/>
          <p:cNvSpPr>
            <a:spLocks noGrp="1" noChangeArrowheads="1"/>
          </p:cNvSpPr>
          <p:nvPr>
            <p:ph type="body" idx="1"/>
          </p:nvPr>
        </p:nvSpPr>
        <p:spPr>
          <a:noFill/>
        </p:spPr>
        <p:txBody>
          <a:bodyPr/>
          <a:lstStyle/>
          <a:p>
            <a:pPr marL="533400" indent="-533400" eaLnBrk="1" hangingPunct="1">
              <a:lnSpc>
                <a:spcPct val="90000"/>
              </a:lnSpc>
              <a:buFontTx/>
              <a:buNone/>
            </a:pPr>
            <a:r>
              <a:rPr lang="en-US" altLang="en-US" sz="1200" dirty="0" smtClean="0"/>
              <a:t>14 CFR Section 43.9(a) says for maintenance other than inspections:</a:t>
            </a:r>
          </a:p>
          <a:p>
            <a:pPr marL="533400" indent="-533400" eaLnBrk="1" hangingPunct="1">
              <a:lnSpc>
                <a:spcPct val="90000"/>
              </a:lnSpc>
              <a:buFontTx/>
              <a:buAutoNum type="arabicParenBoth"/>
            </a:pPr>
            <a:r>
              <a:rPr lang="en-US" altLang="en-US" sz="1200" dirty="0" smtClean="0"/>
              <a:t>A description of work performed.</a:t>
            </a:r>
          </a:p>
          <a:p>
            <a:pPr marL="533400" indent="-533400" eaLnBrk="1" hangingPunct="1">
              <a:lnSpc>
                <a:spcPct val="90000"/>
              </a:lnSpc>
              <a:buFontTx/>
              <a:buAutoNum type="arabicParenBoth"/>
            </a:pPr>
            <a:r>
              <a:rPr lang="en-US" altLang="en-US" sz="1200" dirty="0" smtClean="0"/>
              <a:t>The date of completion of the work performed.</a:t>
            </a:r>
          </a:p>
          <a:p>
            <a:pPr marL="533400" indent="-533400" eaLnBrk="1" hangingPunct="1">
              <a:lnSpc>
                <a:spcPct val="90000"/>
              </a:lnSpc>
              <a:buFontTx/>
              <a:buAutoNum type="arabicParenBoth"/>
            </a:pPr>
            <a:r>
              <a:rPr lang="en-US" altLang="en-US" sz="1200" dirty="0" smtClean="0"/>
              <a:t>The name of the person performing the work if other than the person approving for return to service</a:t>
            </a:r>
          </a:p>
          <a:p>
            <a:pPr marL="533400" indent="-533400" eaLnBrk="1" hangingPunct="1">
              <a:lnSpc>
                <a:spcPct val="90000"/>
              </a:lnSpc>
              <a:buFontTx/>
              <a:buAutoNum type="arabicParenBoth"/>
            </a:pPr>
            <a:r>
              <a:rPr lang="en-US" altLang="en-US" sz="1200" dirty="0" smtClean="0"/>
              <a:t>The signature, certificate number and type of certificate held by the person approving the work.</a:t>
            </a:r>
          </a:p>
          <a:p>
            <a:pPr marL="533400" indent="-533400" eaLnBrk="1" hangingPunct="1">
              <a:lnSpc>
                <a:spcPct val="90000"/>
              </a:lnSpc>
              <a:buFontTx/>
              <a:buNone/>
            </a:pPr>
            <a:r>
              <a:rPr lang="en-US" altLang="en-US" sz="1200" dirty="0" smtClean="0"/>
              <a:t>	The signature constitutes the approval for return to service </a:t>
            </a:r>
            <a:r>
              <a:rPr lang="en-US" altLang="en-US" sz="1200" dirty="0" smtClean="0">
                <a:solidFill>
                  <a:srgbClr val="FF0000"/>
                </a:solidFill>
              </a:rPr>
              <a:t>only for the work performed</a:t>
            </a:r>
            <a:r>
              <a:rPr lang="en-US" altLang="en-US" sz="1200" dirty="0" smtClean="0"/>
              <a:t>.</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You may have seen logbook entries with “According to the definition in 14 CFR Part 1…” the term “RR” means low or medium frequency radio range station.  So if the mechanic </a:t>
            </a:r>
            <a:r>
              <a:rPr lang="en-US" altLang="en-US" dirty="0" err="1" smtClean="0">
                <a:latin typeface="Arial" panose="020B0604020202020204" pitchFamily="34" charset="0"/>
              </a:rPr>
              <a:t>RR’d</a:t>
            </a:r>
            <a:r>
              <a:rPr lang="en-US" altLang="en-US" dirty="0" smtClean="0">
                <a:latin typeface="Arial" panose="020B0604020202020204" pitchFamily="34" charset="0"/>
              </a:rPr>
              <a:t> a component he did not remove and replace it.  These shortcuts in log book entries are a good sign that the mechanic wants to just get the job over with and get his money.  He must give you a proper description of the work performed.  </a:t>
            </a:r>
          </a:p>
          <a:p>
            <a:pPr eaLnBrk="1" hangingPunct="1"/>
            <a:endParaRPr lang="en-US" altLang="en-US" dirty="0" smtClean="0">
              <a:latin typeface="Arial" panose="020B0604020202020204" pitchFamily="34" charset="0"/>
            </a:endParaRPr>
          </a:p>
          <a:p>
            <a:pPr eaLnBrk="1" hangingPunct="1"/>
            <a:r>
              <a:rPr lang="en-US" altLang="en-US" b="1" i="0" u="none" dirty="0" smtClean="0">
                <a:latin typeface="Arial" panose="020B0604020202020204" pitchFamily="34" charset="0"/>
              </a:rPr>
              <a:t>Note: </a:t>
            </a:r>
            <a:r>
              <a:rPr lang="en-US" altLang="en-US" b="0" i="1" u="none" dirty="0" smtClean="0">
                <a:latin typeface="Arial" panose="020B0604020202020204" pitchFamily="34" charset="0"/>
              </a:rPr>
              <a:t>Interesting remark about the R&amp;R…I, along with many of my co-workers have used R&amp;R countless times.  We would follow up the acronym</a:t>
            </a:r>
            <a:r>
              <a:rPr lang="en-US" altLang="en-US" b="0" i="1" u="none" baseline="0" dirty="0" smtClean="0">
                <a:latin typeface="Arial" panose="020B0604020202020204" pitchFamily="34" charset="0"/>
              </a:rPr>
              <a:t> with details about the component change.</a:t>
            </a:r>
            <a:r>
              <a:rPr lang="en-US" altLang="en-US" b="0" i="1" u="none" dirty="0" smtClean="0">
                <a:latin typeface="Arial" panose="020B0604020202020204" pitchFamily="34" charset="0"/>
              </a:rPr>
              <a:t>  I</a:t>
            </a:r>
            <a:r>
              <a:rPr lang="en-US" altLang="en-US" b="0" i="1" u="none" baseline="0" dirty="0" smtClean="0">
                <a:latin typeface="Arial" panose="020B0604020202020204" pitchFamily="34" charset="0"/>
              </a:rPr>
              <a:t> had no idea we were talking about radio range.  Kind of like defining FAR’s, A/C, etc.</a:t>
            </a:r>
            <a:endParaRPr lang="en-US" altLang="en-US" b="0" i="1" u="none"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Although not required, I would ask, “if components were removed and replaced, include the part number/serial number removed as well as the part number/serial number installed”, that way it will be easier to track what has been done in the future.  </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This record procedure makes it easy on you if there were to be an Airworthiness Directive issued on a certain component installed on your aircraft.  The serial number is usually a factor in whether the A.D. applies to your specific component or not.  </a:t>
            </a:r>
            <a:endParaRPr lang="en-US" altLang="en-US" b="1" i="1" u="sng"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14 CFR section 43.9 requires the mechanic include all of these components for a proper sign off and return to service after maintenance has been performed.</a:t>
            </a:r>
          </a:p>
          <a:p>
            <a:pPr eaLnBrk="1" hangingPunct="1"/>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(Next Slide)</a:t>
            </a:r>
          </a:p>
        </p:txBody>
      </p:sp>
    </p:spTree>
    <p:extLst>
      <p:ext uri="{BB962C8B-B14F-4D97-AF65-F5344CB8AC3E}">
        <p14:creationId xmlns:p14="http://schemas.microsoft.com/office/powerpoint/2010/main" val="395476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1596B2-822A-44B8-AAD5-80FC18F47AB0}" type="slidenum">
              <a:rPr lang="en-US" altLang="en-US"/>
              <a:pPr>
                <a:spcBef>
                  <a:spcPct val="0"/>
                </a:spcBef>
              </a:pPr>
              <a:t>19</a:t>
            </a:fld>
            <a:endParaRPr lang="en-US" altLang="en-US"/>
          </a:p>
        </p:txBody>
      </p:sp>
      <p:sp>
        <p:nvSpPr>
          <p:cNvPr id="40963" name="Rectangle 2"/>
          <p:cNvSpPr>
            <a:spLocks noGrp="1" noRot="1" noChangeAspect="1" noChangeArrowheads="1" noTextEdit="1"/>
          </p:cNvSpPr>
          <p:nvPr>
            <p:ph type="sldImg"/>
          </p:nvPr>
        </p:nvSpPr>
        <p:spPr>
          <a:xfrm>
            <a:off x="458788" y="719138"/>
            <a:ext cx="6399212" cy="3600450"/>
          </a:xfrm>
          <a:ln/>
        </p:spPr>
      </p:sp>
      <p:sp>
        <p:nvSpPr>
          <p:cNvPr id="40964" name="Rectangle 3"/>
          <p:cNvSpPr>
            <a:spLocks noGrp="1" noChangeArrowheads="1"/>
          </p:cNvSpPr>
          <p:nvPr>
            <p:ph type="body" idx="1"/>
          </p:nvPr>
        </p:nvSpPr>
        <p:spPr>
          <a:noFill/>
        </p:spPr>
        <p:txBody>
          <a:bodyPr/>
          <a:lstStyle/>
          <a:p>
            <a:pPr eaLnBrk="1" hangingPunct="1"/>
            <a:r>
              <a:rPr lang="en-US" altLang="en-US" dirty="0" smtClean="0">
                <a:latin typeface="Arial" panose="020B0604020202020204" pitchFamily="34" charset="0"/>
              </a:rPr>
              <a:t>For inspections, these are the minimum log book entry components as well.  Note: Aircraft total time almost always is not tach time.  And a lot of the time it’s not Hobbs meter time either.  The aircraft records are the only place to be sure of total time and usually only after some research.</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If the mechanic has discovered discrepancies and you choose not to repair them with that mechanic, he/she should sign off your log books as unairworthy and give you a list of discrepancies.  You may then take it to another mechanic for further repairs.  Remember: If you fly it, you must obtain a Special Flight Permit “ferry permit” before flight.</a:t>
            </a:r>
          </a:p>
          <a:p>
            <a:pPr eaLnBrk="1" hangingPunct="1"/>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(Next Slide)</a:t>
            </a:r>
          </a:p>
        </p:txBody>
      </p:sp>
    </p:spTree>
    <p:extLst>
      <p:ext uri="{BB962C8B-B14F-4D97-AF65-F5344CB8AC3E}">
        <p14:creationId xmlns:p14="http://schemas.microsoft.com/office/powerpoint/2010/main" val="1732244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Here’s where you can discuss venue logistics, acknowledge sponsors, and deliver other information you want your audience to know in the beginning.  </a:t>
            </a:r>
            <a:endParaRPr lang="en-US" sz="1200" kern="1200" dirty="0" smtClean="0">
              <a:solidFill>
                <a:schemeClr val="tx1"/>
              </a:solidFill>
              <a:effectLst/>
              <a:latin typeface="Arial" charset="0"/>
              <a:ea typeface="ＭＳ Ｐゴシック" charset="0"/>
              <a:cs typeface="ＭＳ Ｐゴシック" charset="0"/>
            </a:endParaRPr>
          </a:p>
          <a:p>
            <a:endParaRPr lang="en-US" sz="1200" i="1"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You can add slides after this one to fit your situation. </a:t>
            </a:r>
          </a:p>
          <a:p>
            <a:endParaRPr lang="en-US" sz="1200" b="1" i="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r>
              <a:rPr lang="en-US" sz="1200" b="0" kern="1200" dirty="0" smtClean="0">
                <a:solidFill>
                  <a:schemeClr val="tx1"/>
                </a:solidFill>
                <a:effectLst/>
                <a:latin typeface="Arial" charset="0"/>
                <a:ea typeface="ＭＳ Ｐゴシック" charset="0"/>
                <a:cs typeface="ＭＳ Ｐゴシック" charset="0"/>
              </a:rPr>
              <a:t> </a:t>
            </a:r>
            <a:endParaRPr lang="en-US" sz="1200" b="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4199830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12CAF3-54D1-4CC3-A3BB-9C192663A24D}" type="slidenum">
              <a:rPr lang="en-US" altLang="en-US"/>
              <a:pPr>
                <a:spcBef>
                  <a:spcPct val="0"/>
                </a:spcBef>
              </a:pPr>
              <a:t>20</a:t>
            </a:fld>
            <a:endParaRPr lang="en-US" altLang="en-US"/>
          </a:p>
        </p:txBody>
      </p:sp>
      <p:sp>
        <p:nvSpPr>
          <p:cNvPr id="43011" name="Rectangle 2"/>
          <p:cNvSpPr>
            <a:spLocks noGrp="1" noRot="1" noChangeAspect="1" noChangeArrowheads="1" noTextEdit="1"/>
          </p:cNvSpPr>
          <p:nvPr>
            <p:ph type="sldImg"/>
          </p:nvPr>
        </p:nvSpPr>
        <p:spPr>
          <a:xfrm>
            <a:off x="458788" y="719138"/>
            <a:ext cx="6399212" cy="3600450"/>
          </a:xfrm>
          <a:ln/>
        </p:spPr>
      </p:sp>
      <p:sp>
        <p:nvSpPr>
          <p:cNvPr id="43012" name="Rectangle 3"/>
          <p:cNvSpPr>
            <a:spLocks noGrp="1" noChangeArrowheads="1"/>
          </p:cNvSpPr>
          <p:nvPr>
            <p:ph type="body" idx="1"/>
          </p:nvPr>
        </p:nvSpPr>
        <p:spPr>
          <a:noFill/>
        </p:spPr>
        <p:txBody>
          <a:bodyPr/>
          <a:lstStyle/>
          <a:p>
            <a:pPr eaLnBrk="1" hangingPunct="1"/>
            <a:r>
              <a:rPr lang="en-US" altLang="en-US" b="1" dirty="0" smtClean="0">
                <a:latin typeface="Arial" panose="020B0604020202020204" pitchFamily="34" charset="0"/>
              </a:rPr>
              <a:t>Presenter:</a:t>
            </a:r>
            <a:r>
              <a:rPr lang="en-US" altLang="en-US" dirty="0" smtClean="0">
                <a:latin typeface="Arial" panose="020B0604020202020204" pitchFamily="34" charset="0"/>
              </a:rPr>
              <a:t> Pose these questions to the audience. See if they know the answers: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What are the differences between Discrepancies and Unairworthy Items?</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Can you fly the aircraft with open discrepancies?  How can this be done?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Can you fly the aircraft with open Unairworthy Items?  How can this be done?</a:t>
            </a:r>
          </a:p>
          <a:p>
            <a:pPr eaLnBrk="1" hangingPunct="1"/>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(Next Slide)</a:t>
            </a:r>
          </a:p>
        </p:txBody>
      </p:sp>
    </p:spTree>
    <p:extLst>
      <p:ext uri="{BB962C8B-B14F-4D97-AF65-F5344CB8AC3E}">
        <p14:creationId xmlns:p14="http://schemas.microsoft.com/office/powerpoint/2010/main" val="1840184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pPr>
            <a:r>
              <a:rPr lang="en-US" altLang="en-US" sz="1200" dirty="0" smtClean="0"/>
              <a:t>14 CFR Part 43.11(a)(5) in part states:</a:t>
            </a:r>
          </a:p>
          <a:p>
            <a:pPr marL="0" indent="0">
              <a:buNone/>
            </a:pPr>
            <a:endParaRPr lang="en-US" altLang="en-US" sz="1200" dirty="0" smtClean="0"/>
          </a:p>
          <a:p>
            <a:pPr marL="0" indent="0">
              <a:buNone/>
            </a:pPr>
            <a:r>
              <a:rPr lang="en-US" altLang="en-US" sz="1200" dirty="0" smtClean="0"/>
              <a:t>“I certify that this aircraft has been inspected in accordance with (insert type) inspection and a list of </a:t>
            </a:r>
            <a:r>
              <a:rPr lang="en-US" altLang="en-US" sz="1200" dirty="0" smtClean="0">
                <a:solidFill>
                  <a:srgbClr val="FF0000"/>
                </a:solidFill>
              </a:rPr>
              <a:t>discrepancies and unairworthy items</a:t>
            </a:r>
            <a:r>
              <a:rPr lang="en-US" altLang="en-US" sz="1200" dirty="0" smtClean="0"/>
              <a:t> dated (date) has been provided to the aircraft owner or operator</a:t>
            </a:r>
          </a:p>
          <a:p>
            <a:endParaRPr lang="en-US" dirty="0" smtClean="0"/>
          </a:p>
          <a:p>
            <a:pPr marL="533400" indent="-533400" eaLnBrk="1" hangingPunct="1">
              <a:lnSpc>
                <a:spcPct val="90000"/>
              </a:lnSpc>
              <a:buFontTx/>
              <a:buNone/>
            </a:pPr>
            <a:r>
              <a:rPr lang="en-US" sz="1200" b="1" i="0" kern="1200" dirty="0" smtClean="0">
                <a:solidFill>
                  <a:schemeClr val="tx1"/>
                </a:solidFill>
                <a:effectLst/>
                <a:latin typeface="Times New Roman" pitchFamily="18" charset="0"/>
                <a:ea typeface="+mn-ea"/>
                <a:cs typeface="+mn-cs"/>
              </a:rPr>
              <a:t>Note:</a:t>
            </a:r>
            <a:r>
              <a:rPr lang="en-US" sz="1200" b="1" i="1" kern="1200" dirty="0" smtClean="0">
                <a:solidFill>
                  <a:schemeClr val="tx1"/>
                </a:solidFill>
                <a:effectLst/>
                <a:latin typeface="Times New Roman" pitchFamily="18" charset="0"/>
                <a:ea typeface="+mn-ea"/>
                <a:cs typeface="+mn-cs"/>
              </a:rPr>
              <a:t> (b)</a:t>
            </a:r>
            <a:r>
              <a:rPr lang="en-US" sz="1200" b="0" i="1" kern="1200" dirty="0" smtClean="0">
                <a:solidFill>
                  <a:schemeClr val="tx1"/>
                </a:solidFill>
                <a:effectLst/>
                <a:latin typeface="Times New Roman" pitchFamily="18" charset="0"/>
                <a:ea typeface="+mn-ea"/>
                <a:cs typeface="+mn-cs"/>
              </a:rPr>
              <a:t> </a:t>
            </a:r>
            <a:r>
              <a:rPr lang="en-US" sz="1200" b="1" i="1" kern="1200" dirty="0" smtClean="0">
                <a:solidFill>
                  <a:schemeClr val="tx1"/>
                </a:solidFill>
                <a:effectLst/>
                <a:latin typeface="Times New Roman" pitchFamily="18" charset="0"/>
                <a:ea typeface="+mn-ea"/>
                <a:cs typeface="+mn-cs"/>
              </a:rPr>
              <a:t>Listing of discrepancies and placards.</a:t>
            </a:r>
            <a:r>
              <a:rPr lang="en-US" sz="1200" b="0" i="1" kern="1200" dirty="0" smtClean="0">
                <a:solidFill>
                  <a:schemeClr val="tx1"/>
                </a:solidFill>
                <a:effectLst/>
                <a:latin typeface="Times New Roman" pitchFamily="18" charset="0"/>
                <a:ea typeface="+mn-ea"/>
                <a:cs typeface="+mn-cs"/>
              </a:rPr>
              <a:t> If the person performing any inspection required by part 91 or 125 or part 91.213(a)(1) of this chapter finds that the aircraft is unairworthy or does not meet the applicable type certificate data, airworthiness directives, or other approved data upon which its airworthiness depends, that persons must give the owner or lessee a signed and dated list of those discrepancies. For those items permitted to be inoperative under part 91.213(d)(2) of this chapter, that person shall place a placard, that meets the aircraft's airworthiness certification regulations, on each inoperative instrument and the cockpit control of each item of inoperative equipment, marking it “Inoperative,” and shall add the items to the signed and dated list of discrepancies given to the owner or lessee.</a:t>
            </a:r>
          </a:p>
          <a:p>
            <a:pPr marL="533400" indent="-533400" eaLnBrk="1" hangingPunct="1">
              <a:lnSpc>
                <a:spcPct val="90000"/>
              </a:lnSpc>
              <a:buFontTx/>
              <a:buNone/>
            </a:pPr>
            <a:endParaRPr lang="en-US" sz="1200" b="0" i="1" kern="1200" dirty="0" smtClean="0">
              <a:solidFill>
                <a:schemeClr val="tx1"/>
              </a:solidFill>
              <a:effectLst/>
              <a:latin typeface="Times New Roman" pitchFamily="18" charset="0"/>
              <a:ea typeface="+mn-ea"/>
              <a:cs typeface="+mn-cs"/>
            </a:endParaRPr>
          </a:p>
          <a:p>
            <a:pPr marL="533400" indent="-533400" eaLnBrk="1" hangingPunct="1">
              <a:lnSpc>
                <a:spcPct val="90000"/>
              </a:lnSpc>
              <a:buFontTx/>
              <a:buNone/>
            </a:pPr>
            <a:r>
              <a:rPr lang="en-US" sz="1200" b="1" i="0" kern="1200" dirty="0" smtClean="0">
                <a:solidFill>
                  <a:schemeClr val="tx1"/>
                </a:solidFill>
                <a:effectLst/>
                <a:latin typeface="Times New Roman" pitchFamily="18" charset="0"/>
                <a:ea typeface="+mn-ea"/>
                <a:cs typeface="+mn-cs"/>
              </a:rPr>
              <a:t>(Next Slide)</a:t>
            </a: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21</a:t>
            </a:fld>
            <a:endParaRPr lang="en-US"/>
          </a:p>
        </p:txBody>
      </p:sp>
    </p:spTree>
    <p:extLst>
      <p:ext uri="{BB962C8B-B14F-4D97-AF65-F5344CB8AC3E}">
        <p14:creationId xmlns:p14="http://schemas.microsoft.com/office/powerpoint/2010/main" val="109826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We’ve reviewed what has been done…</a:t>
            </a:r>
          </a:p>
          <a:p>
            <a:r>
              <a:rPr lang="en-US" dirty="0" smtClean="0"/>
              <a:t>Its</a:t>
            </a:r>
            <a:r>
              <a:rPr lang="en-US" baseline="0" dirty="0" smtClean="0"/>
              <a:t> time to take a good look at the aircraft.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22</a:t>
            </a:fld>
            <a:endParaRPr lang="en-US"/>
          </a:p>
        </p:txBody>
      </p:sp>
    </p:spTree>
    <p:extLst>
      <p:ext uri="{BB962C8B-B14F-4D97-AF65-F5344CB8AC3E}">
        <p14:creationId xmlns:p14="http://schemas.microsoft.com/office/powerpoint/2010/main" val="3755747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Airworthiness Certificate –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Displayed properly -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Legibility –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mn-ea"/>
                <a:cs typeface="+mn-cs"/>
              </a:rPr>
              <a:t>Data from the aircraft data plate needs to match the A/W Certificate, Registration and in some cases would be listed in the AFM.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mn-ea"/>
                <a:cs typeface="+mn-cs"/>
              </a:rPr>
              <a:t>The aircraft MUST</a:t>
            </a:r>
            <a:r>
              <a:rPr lang="en-US" sz="1200" b="0" i="0" kern="1200" baseline="0" dirty="0" smtClean="0">
                <a:solidFill>
                  <a:schemeClr val="tx1"/>
                </a:solidFill>
                <a:effectLst/>
                <a:latin typeface="Times New Roman" pitchFamily="18" charset="0"/>
                <a:ea typeface="+mn-ea"/>
                <a:cs typeface="+mn-cs"/>
              </a:rPr>
              <a:t> have a current Registration</a:t>
            </a:r>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Aircraft Registration – Must contain the Aircraft Owners name, must match the </a:t>
            </a:r>
            <a:r>
              <a:rPr lang="en-US" b="1" baseline="0" dirty="0" smtClean="0"/>
              <a:t>“N”</a:t>
            </a:r>
            <a:r>
              <a:rPr lang="en-US" baseline="0" dirty="0" smtClean="0"/>
              <a:t> on the aircraft. Registration must be renewed every 2 years, beyond that date period the aircraft is not airworthy.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b="1" baseline="0" dirty="0" smtClean="0"/>
              <a:t>Approved AFM – All aircraft manufactured after 1979 must have an AFM. Prior aircraft depended on category, weight, STC…</a:t>
            </a:r>
          </a:p>
          <a:p>
            <a:endParaRPr lang="en-US" baseline="0" dirty="0" smtClean="0"/>
          </a:p>
          <a:p>
            <a:r>
              <a:rPr lang="en-US" baseline="0" dirty="0" smtClean="0"/>
              <a:t>Limitations – can be found in the placards, AFM, POH, or TCDS of the aircraft</a:t>
            </a:r>
          </a:p>
          <a:p>
            <a:endParaRPr lang="en-US" baseline="0" dirty="0" smtClean="0"/>
          </a:p>
          <a:p>
            <a:r>
              <a:rPr lang="en-US" baseline="0" dirty="0" smtClean="0"/>
              <a:t>Placards – must be in location discussed in AFM or POH, be of readable character size and legible.  </a:t>
            </a:r>
            <a:r>
              <a:rPr lang="en-US" b="1" baseline="0" dirty="0" smtClean="0"/>
              <a:t>Some manufacturers may require them to have a specific part number on them (Piper).</a:t>
            </a:r>
          </a:p>
          <a:p>
            <a:endParaRPr lang="en-US" baseline="0" dirty="0" smtClean="0"/>
          </a:p>
          <a:p>
            <a:r>
              <a:rPr lang="en-US" baseline="0" dirty="0" smtClean="0"/>
              <a:t>Type Certificate – Held by the Manufacturer, it is what the aircraft was approved under, found in FAA database.</a:t>
            </a:r>
          </a:p>
          <a:p>
            <a:endParaRPr lang="en-US" baseline="0" dirty="0" smtClean="0"/>
          </a:p>
          <a:p>
            <a:r>
              <a:rPr lang="en-US" b="1" baseline="0" dirty="0" smtClean="0"/>
              <a:t>Radio Station License – Not needed in the US. Needed if flying to Canada or some other foreign countries.</a:t>
            </a:r>
          </a:p>
          <a:p>
            <a:endParaRPr lang="en-US" b="1" baseline="0" dirty="0" smtClean="0"/>
          </a:p>
          <a:p>
            <a:r>
              <a:rPr lang="en-US" b="1" baseline="0" dirty="0" smtClean="0"/>
              <a:t>Tires – </a:t>
            </a:r>
            <a:r>
              <a:rPr lang="en-US" b="0" baseline="0" dirty="0" smtClean="0"/>
              <a:t>Aircraft specific to AFM</a:t>
            </a:r>
          </a:p>
          <a:p>
            <a:endParaRPr lang="en-US" b="1" baseline="0" dirty="0" smtClean="0"/>
          </a:p>
          <a:p>
            <a:r>
              <a:rPr lang="en-US" b="1" baseline="0" dirty="0" smtClean="0"/>
              <a:t>(Next Slide)</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23</a:t>
            </a:fld>
            <a:endParaRPr lang="en-US"/>
          </a:p>
        </p:txBody>
      </p:sp>
    </p:spTree>
    <p:extLst>
      <p:ext uri="{BB962C8B-B14F-4D97-AF65-F5344CB8AC3E}">
        <p14:creationId xmlns:p14="http://schemas.microsoft.com/office/powerpoint/2010/main" val="2482271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Static Wick</a:t>
            </a:r>
            <a:r>
              <a:rPr lang="en-US" dirty="0" smtClean="0"/>
              <a:t> – Determined by aircraft manufacturer</a:t>
            </a:r>
            <a:r>
              <a:rPr lang="en-US" baseline="0" dirty="0" smtClean="0"/>
              <a:t> or</a:t>
            </a:r>
            <a:r>
              <a:rPr lang="en-US" dirty="0" smtClean="0"/>
              <a:t> the avionics installed.  Type design may require,</a:t>
            </a:r>
            <a:r>
              <a:rPr lang="en-US" baseline="0" dirty="0" smtClean="0"/>
              <a:t> MEL may allow for operation with one or two missing.  (AC 25.899-1 Electrical Bonding and Protection against static electricity)</a:t>
            </a:r>
          </a:p>
          <a:p>
            <a:pPr marL="171450" indent="-171450">
              <a:buFont typeface="Arial" panose="020B0604020202020204" pitchFamily="34" charset="0"/>
              <a:buChar char="•"/>
            </a:pPr>
            <a:r>
              <a:rPr lang="en-US" b="1" baseline="0" dirty="0" smtClean="0"/>
              <a:t>Logbooks</a:t>
            </a:r>
            <a:r>
              <a:rPr lang="en-US" baseline="0" dirty="0" smtClean="0"/>
              <a:t> – Not required.  A record of maintenance must be kept.</a:t>
            </a:r>
          </a:p>
          <a:p>
            <a:pPr marL="171450" indent="-171450">
              <a:buFont typeface="Arial" panose="020B0604020202020204" pitchFamily="34" charset="0"/>
              <a:buChar char="•"/>
            </a:pPr>
            <a:r>
              <a:rPr lang="en-US" b="1" baseline="0" dirty="0" smtClean="0"/>
              <a:t>POH</a:t>
            </a:r>
            <a:r>
              <a:rPr lang="en-US" baseline="0" dirty="0" smtClean="0"/>
              <a:t> – Not all are approved, Some maybe approved.</a:t>
            </a:r>
          </a:p>
          <a:p>
            <a:pPr marL="171450" indent="-171450">
              <a:buFont typeface="Arial" panose="020B0604020202020204" pitchFamily="34" charset="0"/>
              <a:buChar char="•"/>
            </a:pPr>
            <a:r>
              <a:rPr lang="en-US" b="1" baseline="0" dirty="0" smtClean="0"/>
              <a:t>VOR Check</a:t>
            </a:r>
            <a:r>
              <a:rPr lang="en-US" baseline="0" dirty="0" smtClean="0"/>
              <a:t> – Operation requirement not an airworthiness issue</a:t>
            </a:r>
          </a:p>
          <a:p>
            <a:pPr marL="171450" indent="-171450">
              <a:buFont typeface="Arial" panose="020B0604020202020204" pitchFamily="34" charset="0"/>
              <a:buChar char="•"/>
            </a:pPr>
            <a:r>
              <a:rPr lang="en-US" b="1" i="0" baseline="0" dirty="0" smtClean="0"/>
              <a:t>Transponder Check</a:t>
            </a:r>
            <a:r>
              <a:rPr lang="en-US" b="0" i="0" baseline="0" dirty="0" smtClean="0"/>
              <a:t> – ATC</a:t>
            </a:r>
            <a:r>
              <a:rPr lang="en-US" sz="1200" b="0" i="0" kern="1200" dirty="0" smtClean="0">
                <a:solidFill>
                  <a:schemeClr val="tx1"/>
                </a:solidFill>
                <a:effectLst/>
                <a:latin typeface="Times New Roman" pitchFamily="18" charset="0"/>
                <a:ea typeface="+mn-ea"/>
                <a:cs typeface="+mn-cs"/>
              </a:rPr>
              <a:t> transponder equipment installed must meet the performance and environmental requirements of any class of TSO-C74b (Mode A) or any class of TSO-C74c (Mode A with altitude reporting capability) as appropriate, or the appropriate class of TSO-C112 (Mode S) </a:t>
            </a:r>
          </a:p>
          <a:p>
            <a:pPr marL="457200" lvl="1" indent="0">
              <a:buFont typeface="Arial" panose="020B0604020202020204" pitchFamily="34" charset="0"/>
              <a:buNone/>
            </a:pPr>
            <a:r>
              <a:rPr lang="en-US" sz="1200" b="0" i="0" kern="1200" dirty="0" smtClean="0">
                <a:solidFill>
                  <a:schemeClr val="tx1"/>
                </a:solidFill>
                <a:effectLst/>
                <a:latin typeface="Times New Roman" pitchFamily="18" charset="0"/>
                <a:ea typeface="+mn-ea"/>
                <a:cs typeface="+mn-cs"/>
              </a:rPr>
              <a:t>in order</a:t>
            </a:r>
            <a:r>
              <a:rPr lang="en-US" sz="1200" b="0" i="0" kern="1200" baseline="0" dirty="0" smtClean="0">
                <a:solidFill>
                  <a:schemeClr val="tx1"/>
                </a:solidFill>
                <a:effectLst/>
                <a:latin typeface="Times New Roman" pitchFamily="18" charset="0"/>
                <a:ea typeface="+mn-ea"/>
                <a:cs typeface="+mn-cs"/>
              </a:rPr>
              <a:t> to be used during the flight</a:t>
            </a:r>
            <a:r>
              <a:rPr lang="en-US" sz="1200" b="0" i="0" kern="1200" dirty="0" smtClean="0">
                <a:solidFill>
                  <a:schemeClr val="tx1"/>
                </a:solidFill>
                <a:effectLst/>
                <a:latin typeface="Times New Roman" pitchFamily="18" charset="0"/>
                <a:ea typeface="+mn-ea"/>
                <a:cs typeface="+mn-cs"/>
              </a:rPr>
              <a:t>.</a:t>
            </a:r>
            <a:endParaRPr lang="en-US" b="0" i="0" baseline="0" dirty="0" smtClean="0"/>
          </a:p>
          <a:p>
            <a:pPr marL="628650" lvl="1" indent="-171450">
              <a:buFont typeface="Arial" panose="020B0604020202020204" pitchFamily="34" charset="0"/>
              <a:buChar char="•"/>
            </a:pPr>
            <a:r>
              <a:rPr lang="en-US" b="0" i="0" baseline="0" dirty="0" smtClean="0"/>
              <a:t>If Mode C capable, Mode C must be turned on.  </a:t>
            </a:r>
          </a:p>
          <a:p>
            <a:pPr marL="628650" lvl="1" indent="-171450">
              <a:buFont typeface="Arial" panose="020B0604020202020204" pitchFamily="34" charset="0"/>
              <a:buChar char="•"/>
            </a:pPr>
            <a:r>
              <a:rPr lang="en-US" b="0" i="0" baseline="0" dirty="0" smtClean="0"/>
              <a:t>If Mode C is not accurate, repairs must be made prior to next use.  </a:t>
            </a:r>
          </a:p>
          <a:p>
            <a:pPr marL="628650" lvl="1" indent="-171450">
              <a:buFont typeface="Arial" panose="020B0604020202020204" pitchFamily="34" charset="0"/>
              <a:buChar char="•"/>
            </a:pPr>
            <a:r>
              <a:rPr lang="en-US" b="0" i="0" baseline="0" dirty="0" smtClean="0"/>
              <a:t>If 24 month check is current, transponder must be ON for normal operations in all airspace.  </a:t>
            </a:r>
          </a:p>
          <a:p>
            <a:pPr marL="628650" lvl="1" indent="-171450">
              <a:buFont typeface="Arial" panose="020B0604020202020204" pitchFamily="34" charset="0"/>
              <a:buChar char="•"/>
            </a:pPr>
            <a:r>
              <a:rPr lang="en-US" b="0" i="0" baseline="0" dirty="0" smtClean="0"/>
              <a:t>If 24 month check has expired you need to placard the transponder “</a:t>
            </a:r>
            <a:r>
              <a:rPr lang="en-US" b="1" i="0" baseline="0" dirty="0" smtClean="0"/>
              <a:t>INOP</a:t>
            </a:r>
            <a:r>
              <a:rPr lang="en-US" b="0" i="0" baseline="0" dirty="0" smtClean="0"/>
              <a:t>” and note such in a record or logbook.</a:t>
            </a:r>
          </a:p>
          <a:p>
            <a:pPr marL="628650" lvl="1" indent="-171450">
              <a:buFont typeface="Arial" panose="020B0604020202020204" pitchFamily="34" charset="0"/>
              <a:buChar char="•"/>
            </a:pPr>
            <a:r>
              <a:rPr lang="en-US" b="0" i="0" baseline="0" dirty="0" smtClean="0"/>
              <a:t>Other affected instruments or systems must be placarded and secured. Some may require a mechanic or special flight permit from the FSDO. (Example: ADS-B equipment.) </a:t>
            </a:r>
          </a:p>
          <a:p>
            <a:endParaRPr lang="en-US" b="1" i="1" baseline="0" dirty="0" smtClean="0"/>
          </a:p>
          <a:p>
            <a:r>
              <a:rPr lang="en-US" sz="1200" b="1" i="0" kern="1200" dirty="0" smtClean="0">
                <a:solidFill>
                  <a:schemeClr val="tx1"/>
                </a:solidFill>
                <a:effectLst/>
                <a:latin typeface="Times New Roman" pitchFamily="18" charset="0"/>
                <a:ea typeface="+mn-ea"/>
                <a:cs typeface="+mn-cs"/>
              </a:rPr>
              <a:t>Note:</a:t>
            </a:r>
            <a:r>
              <a:rPr lang="en-US" sz="1200" b="1" i="0"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Review 14 CFR Part</a:t>
            </a:r>
            <a:r>
              <a:rPr lang="en-US" sz="1200" b="0" i="1" kern="1200" dirty="0" smtClean="0">
                <a:solidFill>
                  <a:schemeClr val="tx1"/>
                </a:solidFill>
                <a:effectLst/>
                <a:latin typeface="Times New Roman" pitchFamily="18" charset="0"/>
                <a:ea typeface="+mn-ea"/>
                <a:cs typeface="+mn-cs"/>
              </a:rPr>
              <a:t> 91.213 Inoperative instruments and equipment</a:t>
            </a:r>
            <a:r>
              <a:rPr lang="en-US" sz="1200" b="0" i="1" kern="1200" baseline="0" dirty="0" smtClean="0">
                <a:solidFill>
                  <a:schemeClr val="tx1"/>
                </a:solidFill>
                <a:effectLst/>
                <a:latin typeface="Times New Roman" pitchFamily="18" charset="0"/>
                <a:ea typeface="+mn-ea"/>
                <a:cs typeface="+mn-cs"/>
              </a:rPr>
              <a:t> for complete INOP procedures.</a:t>
            </a:r>
            <a:endParaRPr lang="en-US" sz="1200" b="0" i="1" kern="1200" dirty="0" smtClean="0">
              <a:solidFill>
                <a:schemeClr val="tx1"/>
              </a:solidFill>
              <a:effectLst/>
              <a:latin typeface="Times New Roman" pitchFamily="18" charset="0"/>
              <a:ea typeface="+mn-ea"/>
              <a:cs typeface="+mn-cs"/>
            </a:endParaRPr>
          </a:p>
          <a:p>
            <a:endParaRPr lang="en-US" baseline="0" dirty="0" smtClean="0"/>
          </a:p>
          <a:p>
            <a:pPr marL="171450" indent="-171450">
              <a:buFont typeface="Arial" panose="020B0604020202020204" pitchFamily="34" charset="0"/>
              <a:buChar char="•"/>
            </a:pPr>
            <a:r>
              <a:rPr lang="en-US" b="1" baseline="0" dirty="0" smtClean="0"/>
              <a:t>Static Check  </a:t>
            </a:r>
            <a:r>
              <a:rPr lang="en-US" baseline="0" dirty="0" smtClean="0"/>
              <a:t>- Required for various operations (IFR, Airspace, ADS-B, etc.)</a:t>
            </a:r>
          </a:p>
          <a:p>
            <a:pPr marL="171450" indent="-171450">
              <a:buFont typeface="Arial" panose="020B0604020202020204" pitchFamily="34" charset="0"/>
              <a:buChar char="•"/>
            </a:pPr>
            <a:r>
              <a:rPr lang="en-US" b="1" baseline="0" dirty="0" smtClean="0"/>
              <a:t>Equipment List </a:t>
            </a:r>
            <a:r>
              <a:rPr lang="en-US" baseline="0" dirty="0" smtClean="0"/>
              <a:t>– Necessary for Weight and Balance to be accurate</a:t>
            </a:r>
          </a:p>
          <a:p>
            <a:pPr marL="171450" indent="-171450">
              <a:buFont typeface="Arial" panose="020B0604020202020204" pitchFamily="34" charset="0"/>
              <a:buChar char="•"/>
            </a:pPr>
            <a:r>
              <a:rPr lang="en-US" b="1" baseline="0" dirty="0" smtClean="0"/>
              <a:t>Seat Belt Condition</a:t>
            </a:r>
            <a:r>
              <a:rPr lang="en-US" baseline="0" dirty="0" smtClean="0"/>
              <a:t> – by either TSO (tag) or inspection procedure</a:t>
            </a:r>
          </a:p>
          <a:p>
            <a:pPr marL="171450" indent="-171450">
              <a:buFont typeface="Arial" panose="020B0604020202020204" pitchFamily="34" charset="0"/>
              <a:buChar char="•"/>
            </a:pPr>
            <a:r>
              <a:rPr lang="en-US" b="1" baseline="0" dirty="0" smtClean="0">
                <a:solidFill>
                  <a:srgbClr val="FF0000"/>
                </a:solidFill>
              </a:rPr>
              <a:t>GPS Database</a:t>
            </a:r>
            <a:r>
              <a:rPr lang="en-US" baseline="0" dirty="0" smtClean="0">
                <a:solidFill>
                  <a:srgbClr val="FF0000"/>
                </a:solidFill>
              </a:rPr>
              <a:t> – Dependent on airspace and operation</a:t>
            </a:r>
          </a:p>
          <a:p>
            <a:endParaRPr lang="en-US" b="1" baseline="0" dirty="0" smtClean="0">
              <a:solidFill>
                <a:srgbClr val="FF0000"/>
              </a:solidFill>
            </a:endParaRPr>
          </a:p>
          <a:p>
            <a:r>
              <a:rPr lang="en-US" b="1" baseline="0" dirty="0" smtClean="0">
                <a:solidFill>
                  <a:srgbClr val="FF0000"/>
                </a:solidFill>
              </a:rPr>
              <a:t>Note:</a:t>
            </a:r>
            <a:r>
              <a:rPr lang="en-US" baseline="0" dirty="0" smtClean="0">
                <a:solidFill>
                  <a:srgbClr val="FF0000"/>
                </a:solidFill>
              </a:rPr>
              <a:t> </a:t>
            </a:r>
            <a:r>
              <a:rPr lang="en-US" i="1" baseline="0" dirty="0" smtClean="0">
                <a:solidFill>
                  <a:srgbClr val="FF0000"/>
                </a:solidFill>
              </a:rPr>
              <a:t>Final Rule states: </a:t>
            </a:r>
            <a:r>
              <a:rPr lang="en-US" i="1" dirty="0" smtClean="0"/>
              <a:t>§ </a:t>
            </a:r>
            <a:r>
              <a:rPr lang="en-US" b="1" i="1" dirty="0" smtClean="0"/>
              <a:t>43.3 Persons authorized to perform maintenance, preventive maintenance, rebuilding, and alterations.  (k) Updates of databases in installed avionics meeting the conditions of this paragraph</a:t>
            </a:r>
            <a:r>
              <a:rPr lang="en-US" i="1" dirty="0" smtClean="0"/>
              <a:t> </a:t>
            </a:r>
            <a:r>
              <a:rPr lang="en-US" b="1" i="1" dirty="0" smtClean="0"/>
              <a:t>are not considered maintenance and may be performed by pilots provided:</a:t>
            </a:r>
            <a:r>
              <a:rPr lang="en-US" i="1" dirty="0" smtClean="0"/>
              <a:t> </a:t>
            </a:r>
          </a:p>
          <a:p>
            <a:pPr marL="228600" indent="-228600">
              <a:buAutoNum type="arabicParenBoth"/>
            </a:pPr>
            <a:r>
              <a:rPr lang="en-US" i="1" dirty="0" smtClean="0"/>
              <a:t>The database upload is: (i) Initiated from the flight deck; (ii) Performed without disassembling the avionics unit; and (iii) Performed without the use of tools and/or special equipment. </a:t>
            </a:r>
          </a:p>
          <a:p>
            <a:pPr marL="0" indent="0">
              <a:buNone/>
            </a:pPr>
            <a:r>
              <a:rPr lang="en-US" i="1" dirty="0" smtClean="0"/>
              <a:t>(2) The pilot must comply with the certificate holder’s procedures or the manufacturer’s instructions. </a:t>
            </a:r>
          </a:p>
          <a:p>
            <a:pPr marL="0" indent="0">
              <a:buNone/>
            </a:pPr>
            <a:r>
              <a:rPr lang="en-US" i="1" dirty="0" smtClean="0"/>
              <a:t>(3) The holder of operating certificates must make available written procedures consistent with manufacturer’s instructions to the pilot that describe how to: (i) Perform the database update; and (ii) Determine the status of the data upload.</a:t>
            </a:r>
          </a:p>
          <a:p>
            <a:endParaRPr lang="en-US" baseline="0" dirty="0" smtClean="0">
              <a:solidFill>
                <a:srgbClr val="FF0000"/>
              </a:solidFill>
            </a:endParaRPr>
          </a:p>
          <a:p>
            <a:r>
              <a:rPr lang="en-US" b="1" baseline="0" dirty="0" smtClean="0">
                <a:solidFill>
                  <a:srgbClr val="FF0000"/>
                </a:solidFill>
              </a:rPr>
              <a:t>(Next Slide)</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24</a:t>
            </a:fld>
            <a:endParaRPr lang="en-US"/>
          </a:p>
        </p:txBody>
      </p:sp>
    </p:spTree>
    <p:extLst>
      <p:ext uri="{BB962C8B-B14F-4D97-AF65-F5344CB8AC3E}">
        <p14:creationId xmlns:p14="http://schemas.microsoft.com/office/powerpoint/2010/main" val="2568560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i="1" dirty="0" smtClean="0">
                <a:solidFill>
                  <a:schemeClr val="tx1"/>
                </a:solidFill>
              </a:rPr>
              <a:t>“Limitations” / </a:t>
            </a:r>
            <a:r>
              <a:rPr lang="en-US" sz="1200" dirty="0" smtClean="0"/>
              <a:t>AFM Section 2</a:t>
            </a:r>
          </a:p>
          <a:p>
            <a:pPr marL="0" indent="0" algn="l">
              <a:buNone/>
            </a:pPr>
            <a:endParaRPr lang="en-US" sz="1200" dirty="0" smtClean="0"/>
          </a:p>
          <a:p>
            <a:pPr marL="0" indent="0" algn="l">
              <a:buNone/>
            </a:pPr>
            <a:r>
              <a:rPr lang="en-US" sz="1200" dirty="0" smtClean="0"/>
              <a:t>This is the </a:t>
            </a:r>
            <a:r>
              <a:rPr lang="en-US" sz="1200" b="1" i="1" u="sng" dirty="0" smtClean="0">
                <a:solidFill>
                  <a:srgbClr val="C00000"/>
                </a:solidFill>
              </a:rPr>
              <a:t>ONLY</a:t>
            </a:r>
            <a:r>
              <a:rPr lang="en-US" sz="1200" dirty="0" smtClean="0"/>
              <a:t> section of the AFM that is </a:t>
            </a:r>
            <a:r>
              <a:rPr lang="en-US" sz="1200" b="1" u="none" dirty="0" smtClean="0">
                <a:solidFill>
                  <a:srgbClr val="C00000"/>
                </a:solidFill>
              </a:rPr>
              <a:t>“</a:t>
            </a:r>
            <a:r>
              <a:rPr lang="en-US" sz="1200" b="1" u="sng" dirty="0" smtClean="0">
                <a:solidFill>
                  <a:srgbClr val="C00000"/>
                </a:solidFill>
              </a:rPr>
              <a:t>FAA APPROVED</a:t>
            </a:r>
            <a:r>
              <a:rPr lang="en-US" sz="1200" b="1" u="none" dirty="0" smtClean="0">
                <a:solidFill>
                  <a:srgbClr val="C00000"/>
                </a:solidFill>
              </a:rPr>
              <a:t>”!</a:t>
            </a:r>
          </a:p>
          <a:p>
            <a:pPr marL="0" indent="0" algn="l">
              <a:buNone/>
            </a:pPr>
            <a:endParaRPr lang="en-US" sz="1200" u="sng" dirty="0" smtClean="0">
              <a:solidFill>
                <a:srgbClr val="C00000"/>
              </a:solidFill>
            </a:endParaRPr>
          </a:p>
          <a:p>
            <a:pPr marL="0" indent="0" algn="l">
              <a:buNone/>
            </a:pPr>
            <a:r>
              <a:rPr lang="en-US" sz="1200" u="none" dirty="0" smtClean="0">
                <a:solidFill>
                  <a:srgbClr val="C00000"/>
                </a:solidFill>
              </a:rPr>
              <a:t>All other data is manufacturer suggested procedures, checklists, and data.</a:t>
            </a:r>
          </a:p>
          <a:p>
            <a:pPr marL="0" indent="0" algn="l">
              <a:buNone/>
            </a:pPr>
            <a:r>
              <a:rPr lang="en-US" sz="1200" u="none" baseline="0" dirty="0" smtClean="0">
                <a:solidFill>
                  <a:srgbClr val="C00000"/>
                </a:solidFill>
              </a:rPr>
              <a:t>TC is also your FAA APPROVED document to support airworthiness for U.S. aircraft.</a:t>
            </a:r>
          </a:p>
          <a:p>
            <a:pPr marL="0" indent="0" algn="l">
              <a:buNone/>
            </a:pPr>
            <a:endParaRPr lang="en-US" sz="1200" u="none" baseline="0" dirty="0" smtClean="0">
              <a:solidFill>
                <a:srgbClr val="C00000"/>
              </a:solidFill>
            </a:endParaRPr>
          </a:p>
          <a:p>
            <a:pPr marL="0" indent="0" algn="l">
              <a:buNone/>
            </a:pPr>
            <a:r>
              <a:rPr lang="en-US" sz="1200" b="1" u="none" baseline="0" dirty="0" smtClean="0">
                <a:solidFill>
                  <a:srgbClr val="C00000"/>
                </a:solidFill>
              </a:rPr>
              <a:t>(Next Slide)</a:t>
            </a:r>
            <a:endParaRPr lang="en-US" sz="1200" b="1" u="none" dirty="0" smtClean="0">
              <a:solidFill>
                <a:srgbClr val="C00000"/>
              </a:solidFill>
            </a:endParaRPr>
          </a:p>
          <a:p>
            <a:pPr algn="l"/>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25</a:t>
            </a:fld>
            <a:endParaRPr lang="en-US"/>
          </a:p>
        </p:txBody>
      </p:sp>
    </p:spTree>
    <p:extLst>
      <p:ext uri="{BB962C8B-B14F-4D97-AF65-F5344CB8AC3E}">
        <p14:creationId xmlns:p14="http://schemas.microsoft.com/office/powerpoint/2010/main" val="4064832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Airspeeds – AFM</a:t>
            </a:r>
            <a:r>
              <a:rPr lang="en-US" sz="1200" baseline="0" dirty="0" smtClean="0"/>
              <a:t> crosscheck?</a:t>
            </a:r>
            <a:endParaRPr lang="en-US" sz="1200" dirty="0" smtClean="0"/>
          </a:p>
          <a:p>
            <a:pPr marL="171450" indent="-171450">
              <a:buFont typeface="Arial" panose="020B0604020202020204" pitchFamily="34" charset="0"/>
              <a:buChar char="•"/>
            </a:pPr>
            <a:r>
              <a:rPr lang="en-US" sz="1200" dirty="0" smtClean="0">
                <a:solidFill>
                  <a:srgbClr val="002060"/>
                </a:solidFill>
              </a:rPr>
              <a:t>Airspeed Indicator Markings – Are they correct?</a:t>
            </a:r>
          </a:p>
          <a:p>
            <a:pPr marL="171450" indent="-171450">
              <a:buFont typeface="Arial" panose="020B0604020202020204" pitchFamily="34" charset="0"/>
              <a:buChar char="•"/>
            </a:pPr>
            <a:r>
              <a:rPr lang="en-US" sz="1200" dirty="0" smtClean="0">
                <a:solidFill>
                  <a:srgbClr val="002060"/>
                </a:solidFill>
              </a:rPr>
              <a:t>Power Plant Limitations – Are they correct? Wind limited for start up?</a:t>
            </a:r>
          </a:p>
          <a:p>
            <a:pPr marL="171450" indent="-171450">
              <a:buFont typeface="Arial" panose="020B0604020202020204" pitchFamily="34" charset="0"/>
              <a:buChar char="•"/>
            </a:pPr>
            <a:r>
              <a:rPr lang="en-US" sz="1200" dirty="0" smtClean="0">
                <a:solidFill>
                  <a:srgbClr val="002060"/>
                </a:solidFill>
              </a:rPr>
              <a:t>Propeller Limits  - RPM</a:t>
            </a:r>
            <a:r>
              <a:rPr lang="en-US" sz="1200" baseline="0" dirty="0" smtClean="0">
                <a:solidFill>
                  <a:srgbClr val="002060"/>
                </a:solidFill>
              </a:rPr>
              <a:t>? Surface operation limits?</a:t>
            </a:r>
            <a:endParaRPr lang="en-US" sz="1200" dirty="0" smtClean="0">
              <a:solidFill>
                <a:srgbClr val="002060"/>
              </a:solidFill>
            </a:endParaRPr>
          </a:p>
          <a:p>
            <a:pPr marL="171450" indent="-171450">
              <a:buFont typeface="Arial" panose="020B0604020202020204" pitchFamily="34" charset="0"/>
              <a:buChar char="•"/>
            </a:pPr>
            <a:r>
              <a:rPr lang="en-US" sz="1200" dirty="0" smtClean="0">
                <a:solidFill>
                  <a:srgbClr val="002060"/>
                </a:solidFill>
              </a:rPr>
              <a:t>Weight Limits and C.G. – If an</a:t>
            </a:r>
            <a:r>
              <a:rPr lang="en-US" sz="1200" baseline="0" dirty="0" smtClean="0">
                <a:solidFill>
                  <a:srgbClr val="002060"/>
                </a:solidFill>
              </a:rPr>
              <a:t> aircraft is altered, did that require a re-weigh?</a:t>
            </a:r>
            <a:endParaRPr lang="en-US" sz="1200" dirty="0" smtClean="0">
              <a:solidFill>
                <a:srgbClr val="002060"/>
              </a:solidFill>
            </a:endParaRPr>
          </a:p>
          <a:p>
            <a:pPr marL="171450" indent="-171450">
              <a:buFont typeface="Arial" panose="020B0604020202020204" pitchFamily="34" charset="0"/>
              <a:buChar char="•"/>
            </a:pPr>
            <a:r>
              <a:rPr lang="en-US" sz="1200" dirty="0" smtClean="0">
                <a:solidFill>
                  <a:srgbClr val="002060"/>
                </a:solidFill>
              </a:rPr>
              <a:t>Maneuver Limits – Weight limiting?</a:t>
            </a:r>
            <a:r>
              <a:rPr lang="en-US" sz="1200" baseline="0" dirty="0" smtClean="0">
                <a:solidFill>
                  <a:srgbClr val="002060"/>
                </a:solidFill>
              </a:rPr>
              <a:t> Category or Class limited?</a:t>
            </a:r>
            <a:endParaRPr lang="en-US" sz="1200" dirty="0" smtClean="0">
              <a:solidFill>
                <a:srgbClr val="002060"/>
              </a:solidFill>
            </a:endParaRPr>
          </a:p>
          <a:p>
            <a:pPr marL="171450" indent="-171450">
              <a:buFont typeface="Arial" panose="020B0604020202020204" pitchFamily="34" charset="0"/>
              <a:buChar char="•"/>
            </a:pPr>
            <a:r>
              <a:rPr lang="en-US" sz="1200" dirty="0" smtClean="0"/>
              <a:t>Types of operation VFR/IFR/Known Ice Limits – Boots Clean and polished? </a:t>
            </a:r>
          </a:p>
          <a:p>
            <a:pPr marL="171450" indent="-171450">
              <a:buFont typeface="Arial" panose="020B0604020202020204" pitchFamily="34" charset="0"/>
              <a:buChar char="•"/>
            </a:pPr>
            <a:r>
              <a:rPr lang="en-US" sz="1200" dirty="0" smtClean="0"/>
              <a:t>Fuel Limitations – Weight</a:t>
            </a:r>
            <a:r>
              <a:rPr lang="en-US" sz="1200" baseline="0" dirty="0" smtClean="0"/>
              <a:t> related</a:t>
            </a:r>
            <a:r>
              <a:rPr lang="en-US" sz="1200" dirty="0" smtClean="0"/>
              <a:t>? Landing or Take-Off?</a:t>
            </a:r>
          </a:p>
          <a:p>
            <a:pPr marL="171450" indent="-171450">
              <a:buFont typeface="Arial" panose="020B0604020202020204" pitchFamily="34" charset="0"/>
              <a:buChar char="•"/>
            </a:pPr>
            <a:r>
              <a:rPr lang="en-US" sz="1200" dirty="0" smtClean="0">
                <a:solidFill>
                  <a:srgbClr val="002060"/>
                </a:solidFill>
              </a:rPr>
              <a:t>Gyro/Suction Pressure Limits – What</a:t>
            </a:r>
            <a:r>
              <a:rPr lang="en-US" sz="1200" baseline="0" dirty="0" smtClean="0">
                <a:solidFill>
                  <a:srgbClr val="002060"/>
                </a:solidFill>
              </a:rPr>
              <a:t> are the limits</a:t>
            </a:r>
            <a:r>
              <a:rPr lang="en-US" sz="1200" dirty="0" smtClean="0">
                <a:solidFill>
                  <a:srgbClr val="002060"/>
                </a:solidFill>
              </a:rPr>
              <a:t>?</a:t>
            </a:r>
          </a:p>
          <a:p>
            <a:pPr marL="171450" indent="-171450">
              <a:buFont typeface="Arial" panose="020B0604020202020204" pitchFamily="34" charset="0"/>
              <a:buChar char="•"/>
            </a:pPr>
            <a:r>
              <a:rPr lang="en-US" sz="1200" dirty="0" smtClean="0"/>
              <a:t>Altitude limits</a:t>
            </a:r>
            <a:r>
              <a:rPr lang="en-US" baseline="0" dirty="0" smtClean="0"/>
              <a:t> – Was the aircrafts altimeter properly tested to the service ceiling of the aircraft?</a:t>
            </a:r>
            <a:endParaRPr lang="en-US" sz="1200" dirty="0" smtClean="0"/>
          </a:p>
          <a:p>
            <a:pPr marL="171450" indent="-171450">
              <a:buFont typeface="Arial" panose="020B0604020202020204" pitchFamily="34" charset="0"/>
              <a:buChar char="•"/>
            </a:pPr>
            <a:r>
              <a:rPr lang="en-US" sz="1200" dirty="0" smtClean="0">
                <a:solidFill>
                  <a:srgbClr val="002060"/>
                </a:solidFill>
              </a:rPr>
              <a:t>Placards</a:t>
            </a:r>
            <a:r>
              <a:rPr lang="en-US" baseline="0" dirty="0" smtClean="0"/>
              <a:t> – Are placards in the right location, readable, and correct</a:t>
            </a:r>
            <a:r>
              <a:rPr lang="en-US" sz="1200" dirty="0" smtClean="0">
                <a:solidFill>
                  <a:srgbClr val="002060"/>
                </a:solidFill>
              </a:rPr>
              <a:t>?</a:t>
            </a:r>
          </a:p>
          <a:p>
            <a:pPr marL="171450" indent="-171450">
              <a:buFont typeface="Arial" panose="020B0604020202020204" pitchFamily="34" charset="0"/>
              <a:buChar char="•"/>
            </a:pPr>
            <a:r>
              <a:rPr lang="en-US" sz="1200" dirty="0" smtClean="0">
                <a:solidFill>
                  <a:srgbClr val="002060"/>
                </a:solidFill>
              </a:rPr>
              <a:t>Supplemental Type Certificates – Additional</a:t>
            </a:r>
            <a:r>
              <a:rPr lang="en-US" sz="1200" baseline="0" dirty="0" smtClean="0">
                <a:solidFill>
                  <a:srgbClr val="002060"/>
                </a:solidFill>
              </a:rPr>
              <a:t> placards</a:t>
            </a:r>
            <a:r>
              <a:rPr lang="en-US" sz="1200" dirty="0" smtClean="0">
                <a:solidFill>
                  <a:srgbClr val="002060"/>
                </a:solidFill>
              </a:rPr>
              <a:t>? Changes to the AFM?</a:t>
            </a:r>
          </a:p>
          <a:p>
            <a:endParaRPr lang="en-US" dirty="0" smtClean="0"/>
          </a:p>
          <a:p>
            <a:r>
              <a:rPr lang="en-US" dirty="0" smtClean="0"/>
              <a:t>Have any of you ever had to have your airspeed indicator replaced?  </a:t>
            </a:r>
          </a:p>
          <a:p>
            <a:r>
              <a:rPr lang="en-US" dirty="0" smtClean="0"/>
              <a:t>Or for</a:t>
            </a:r>
            <a:r>
              <a:rPr lang="en-US" baseline="0" dirty="0" smtClean="0"/>
              <a:t> that matter, any gauge replaced?</a:t>
            </a:r>
          </a:p>
          <a:p>
            <a:r>
              <a:rPr lang="en-US" baseline="0" dirty="0" smtClean="0"/>
              <a:t>Is the propeller on the aircraft of the approved type and serial number?  (Aircraft have been sold with invalid propellers).</a:t>
            </a:r>
          </a:p>
          <a:p>
            <a:r>
              <a:rPr lang="en-US" baseline="0" dirty="0" smtClean="0"/>
              <a:t>When was the last time the aircraft was actually weighed?  </a:t>
            </a:r>
          </a:p>
          <a:p>
            <a:r>
              <a:rPr lang="en-US" baseline="0" dirty="0" smtClean="0"/>
              <a:t>(Time has showed us that most aircraft gain weight over time).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26</a:t>
            </a:fld>
            <a:endParaRPr lang="en-US"/>
          </a:p>
        </p:txBody>
      </p:sp>
    </p:spTree>
    <p:extLst>
      <p:ext uri="{BB962C8B-B14F-4D97-AF65-F5344CB8AC3E}">
        <p14:creationId xmlns:p14="http://schemas.microsoft.com/office/powerpoint/2010/main" val="558398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baseline="0" dirty="0" smtClean="0"/>
              <a:t>A brief note on STCs:</a:t>
            </a:r>
          </a:p>
          <a:p>
            <a:endParaRPr lang="en-US" baseline="0" dirty="0" smtClean="0"/>
          </a:p>
          <a:p>
            <a:r>
              <a:rPr lang="en-US" baseline="0" dirty="0" smtClean="0"/>
              <a:t>Supplemental Type Certificates may be available for your aircraft.  Everything from wing, tail, and gear door modifications, engine HP increase, Propeller change for pitch and speed, and lighting systems.  No matter the change, if an STC is added to your aircraft, the TC has been altered in some way.   </a:t>
            </a:r>
          </a:p>
          <a:p>
            <a:endParaRPr lang="en-US" baseline="0" dirty="0" smtClean="0"/>
          </a:p>
          <a:p>
            <a:r>
              <a:rPr lang="en-US" baseline="0" dirty="0" smtClean="0"/>
              <a:t>STCs usually include all supplemental information needed for a pilot to safely fly the aircraft. Placarding, performance, and safety of flight issues or limitations are part of the STC process.</a:t>
            </a:r>
          </a:p>
          <a:p>
            <a:endParaRPr lang="en-US" baseline="0" dirty="0" smtClean="0"/>
          </a:p>
          <a:p>
            <a:r>
              <a:rPr lang="en-US" baseline="0" dirty="0" smtClean="0"/>
              <a:t>Some common STCs seen on aircraft are:</a:t>
            </a:r>
          </a:p>
          <a:p>
            <a:r>
              <a:rPr lang="en-US" baseline="0" dirty="0" smtClean="0"/>
              <a:t>Gross weight increase – all aircraft usually requires a structural change</a:t>
            </a:r>
          </a:p>
          <a:p>
            <a:r>
              <a:rPr lang="en-US" baseline="0" dirty="0" smtClean="0"/>
              <a:t>Winglets – Ag aircraft and many GA after market installations</a:t>
            </a:r>
          </a:p>
          <a:p>
            <a:r>
              <a:rPr lang="en-US" baseline="0" dirty="0" smtClean="0"/>
              <a:t>Gear door modifications such on the 690 Aero Commander and older Cessna C210s</a:t>
            </a:r>
          </a:p>
          <a:p>
            <a:r>
              <a:rPr lang="en-US" baseline="0" dirty="0" smtClean="0"/>
              <a:t>Heating systems – Heater modification on the Piper Navajo</a:t>
            </a:r>
          </a:p>
          <a:p>
            <a:r>
              <a:rPr lang="en-US" baseline="0" dirty="0" smtClean="0"/>
              <a:t>Vortex Generators – Affect performance and operating limitations</a:t>
            </a:r>
          </a:p>
          <a:p>
            <a:r>
              <a:rPr lang="en-US" baseline="0" dirty="0" smtClean="0"/>
              <a:t>STOHL – Severely affect the performance and limitations of the aircraft</a:t>
            </a:r>
          </a:p>
          <a:p>
            <a:endParaRPr lang="en-US" baseline="0" dirty="0" smtClean="0"/>
          </a:p>
          <a:p>
            <a:r>
              <a:rPr lang="en-US" b="1" baseline="0" dirty="0" smtClean="0"/>
              <a:t>(Next Slide)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27</a:t>
            </a:fld>
            <a:endParaRPr lang="en-US"/>
          </a:p>
        </p:txBody>
      </p:sp>
    </p:spTree>
    <p:extLst>
      <p:ext uri="{BB962C8B-B14F-4D97-AF65-F5344CB8AC3E}">
        <p14:creationId xmlns:p14="http://schemas.microsoft.com/office/powerpoint/2010/main" val="2211738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dirty="0" smtClean="0"/>
              <a:t>Have you ever had your Airspeed Indicator or a gauge replaced?</a:t>
            </a:r>
          </a:p>
          <a:p>
            <a:endParaRPr lang="en-US" sz="1200" dirty="0" smtClean="0"/>
          </a:p>
          <a:p>
            <a:r>
              <a:rPr lang="en-US" sz="1200" dirty="0" smtClean="0"/>
              <a:t>Take a look to see how</a:t>
            </a:r>
            <a:r>
              <a:rPr lang="en-US" sz="1200" baseline="0" dirty="0" smtClean="0"/>
              <a:t> dissimilar these two airspeed indicators really are. The gauge on the Left is for your aircraft prior to MX, the other is the replacement.  What do you see is different:</a:t>
            </a:r>
          </a:p>
          <a:p>
            <a:endParaRPr lang="en-US" sz="1200" baseline="0" dirty="0" smtClean="0"/>
          </a:p>
          <a:p>
            <a:pPr marL="228600" indent="-228600">
              <a:buAutoNum type="arabicParenR"/>
            </a:pPr>
            <a:r>
              <a:rPr lang="en-US" sz="1200" baseline="0" dirty="0" smtClean="0"/>
              <a:t>Red Line is off by 8 kts.</a:t>
            </a:r>
          </a:p>
          <a:p>
            <a:pPr marL="228600" indent="-228600">
              <a:buAutoNum type="arabicParenR"/>
            </a:pPr>
            <a:r>
              <a:rPr lang="en-US" sz="1200" baseline="0" dirty="0" smtClean="0"/>
              <a:t>Yellow arc is off by 10 kts.</a:t>
            </a:r>
          </a:p>
          <a:p>
            <a:pPr marL="228600" indent="-228600">
              <a:buAutoNum type="arabicParenR"/>
            </a:pPr>
            <a:r>
              <a:rPr lang="en-US" sz="1200" baseline="0" dirty="0" smtClean="0"/>
              <a:t>White arc is off by 13 kts on the top and 8 kts on the bottom.</a:t>
            </a:r>
          </a:p>
          <a:p>
            <a:pPr marL="228600" indent="-228600">
              <a:buAutoNum type="arabicParenR"/>
            </a:pPr>
            <a:r>
              <a:rPr lang="en-US" sz="1200" baseline="0" dirty="0" smtClean="0"/>
              <a:t>Left one has a blue line at 125 kts.</a:t>
            </a:r>
          </a:p>
          <a:p>
            <a:pPr marL="228600" indent="-228600">
              <a:buAutoNum type="arabicParenR"/>
            </a:pPr>
            <a:endParaRPr lang="en-US" sz="1200" baseline="0" dirty="0" smtClean="0"/>
          </a:p>
          <a:p>
            <a:pPr marL="0" indent="0">
              <a:buNone/>
            </a:pPr>
            <a:r>
              <a:rPr lang="en-US" sz="1200" baseline="0" dirty="0" smtClean="0"/>
              <a:t>Would this be considered allowed by the manufacturer?</a:t>
            </a:r>
          </a:p>
          <a:p>
            <a:pPr marL="0" indent="0">
              <a:buNone/>
            </a:pPr>
            <a:r>
              <a:rPr lang="en-US" sz="1200" baseline="0" dirty="0" smtClean="0"/>
              <a:t>No but...</a:t>
            </a:r>
          </a:p>
          <a:p>
            <a:pPr marL="0" indent="0">
              <a:buNone/>
            </a:pPr>
            <a:r>
              <a:rPr lang="en-US" sz="1200" baseline="0" dirty="0" smtClean="0"/>
              <a:t>As long as the gauge has the required markings to comply with the TCDS/AFM/POH/STC, the gauge could be used.  </a:t>
            </a:r>
          </a:p>
          <a:p>
            <a:pPr marL="0" indent="0">
              <a:buNone/>
            </a:pPr>
            <a:endParaRPr lang="en-US" sz="1200" baseline="0" dirty="0" smtClean="0"/>
          </a:p>
          <a:p>
            <a:pPr marL="0" indent="0">
              <a:buNone/>
            </a:pPr>
            <a:r>
              <a:rPr lang="en-US" sz="1200" baseline="0" dirty="0" smtClean="0"/>
              <a:t>Oh! Was there a Pitot Static System inspection completed after the gauge was installed?  There needs to be.</a:t>
            </a:r>
          </a:p>
          <a:p>
            <a:pPr marL="0" indent="0">
              <a:buNone/>
            </a:pPr>
            <a:endParaRPr lang="en-US" sz="1200" baseline="0" dirty="0" smtClean="0"/>
          </a:p>
          <a:p>
            <a:pPr marL="0" indent="0">
              <a:buNone/>
            </a:pPr>
            <a:r>
              <a:rPr lang="en-US" sz="1200" b="1" baseline="0" dirty="0" smtClean="0"/>
              <a:t>Note:</a:t>
            </a:r>
            <a:r>
              <a:rPr lang="en-US" sz="1200" i="1" baseline="0" dirty="0" smtClean="0"/>
              <a:t> In instances such as shown, the mechanic could make adjustments on the glass to reflect the TCDS/AFM/POH/STC airspeed markings.  One additional mark would need to be made on the glass and the case to assist the pilot in insuring the glass had not moved. (See New gauge with marking applied)</a:t>
            </a:r>
          </a:p>
          <a:p>
            <a:pPr marL="0" indent="0">
              <a:buNone/>
            </a:pPr>
            <a:endParaRPr lang="en-US" sz="1200" baseline="0" dirty="0" smtClean="0"/>
          </a:p>
          <a:p>
            <a:pPr marL="0" indent="0">
              <a:buNone/>
            </a:pPr>
            <a:r>
              <a:rPr lang="en-US" sz="1200" b="1" baseline="0" dirty="0" smtClean="0"/>
              <a:t>(Next Slide)</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28</a:t>
            </a:fld>
            <a:endParaRPr lang="en-US"/>
          </a:p>
        </p:txBody>
      </p:sp>
    </p:spTree>
    <p:extLst>
      <p:ext uri="{BB962C8B-B14F-4D97-AF65-F5344CB8AC3E}">
        <p14:creationId xmlns:p14="http://schemas.microsoft.com/office/powerpoint/2010/main" val="1829783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One of the most ignored sections of the aircraft</a:t>
            </a:r>
            <a:r>
              <a:rPr lang="en-US" baseline="0" dirty="0" smtClean="0"/>
              <a:t> flight manual is the equipment list.  </a:t>
            </a:r>
          </a:p>
          <a:p>
            <a:r>
              <a:rPr lang="en-US" baseline="0" dirty="0" smtClean="0"/>
              <a:t>If an update or repair required a Major Repair &amp; Alternation Form 337, you may have to update this section.</a:t>
            </a:r>
          </a:p>
          <a:p>
            <a:r>
              <a:rPr lang="en-US" baseline="0" dirty="0" smtClean="0"/>
              <a:t>If new radios were installed or old radios removed, you may have to update this section.</a:t>
            </a:r>
          </a:p>
          <a:p>
            <a:r>
              <a:rPr lang="en-US" baseline="0" dirty="0" smtClean="0"/>
              <a:t>If any of the above have taken place, the weight balance may have to be adjusted.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r>
              <a:rPr lang="en-US" b="1" baseline="0" dirty="0" smtClean="0"/>
              <a:t>Presentation Note: </a:t>
            </a:r>
            <a:r>
              <a:rPr lang="en-US" i="1" baseline="0" dirty="0" smtClean="0"/>
              <a:t>Some manufactures have taken the liberty to note the standard and nonstandard equipment that has been certified for your particular aircraft.  Verify with your mechanic that ANY </a:t>
            </a:r>
            <a:r>
              <a:rPr lang="en-US" i="1" u="sng" baseline="0" dirty="0" smtClean="0"/>
              <a:t>installed</a:t>
            </a:r>
            <a:r>
              <a:rPr lang="en-US" i="1" baseline="0" dirty="0" smtClean="0"/>
              <a:t> equipment continues to meet the manufacturers original arm and moment found in the equipment list or the list is revised to reflect the changes in arm and moment data. Time, STC’s, various owners, various updates in equipment may have altered the original arm and moment for the listed or current installation.</a:t>
            </a:r>
          </a:p>
          <a:p>
            <a:endParaRPr lang="en-US"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29</a:t>
            </a:fld>
            <a:endParaRPr lang="en-US"/>
          </a:p>
        </p:txBody>
      </p:sp>
    </p:spTree>
    <p:extLst>
      <p:ext uri="{BB962C8B-B14F-4D97-AF65-F5344CB8AC3E}">
        <p14:creationId xmlns:p14="http://schemas.microsoft.com/office/powerpoint/2010/main" val="212760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eaLnBrk="0" hangingPunct="0">
              <a:defRPr sz="4800">
                <a:solidFill>
                  <a:schemeClr val="tx1"/>
                </a:solidFill>
                <a:latin typeface="Arial" charset="0"/>
                <a:ea typeface="ＭＳ Ｐゴシック" charset="-128"/>
              </a:defRPr>
            </a:lvl1pPr>
            <a:lvl2pPr marL="742950" indent="-285750" defTabSz="935038" eaLnBrk="0" hangingPunct="0">
              <a:defRPr sz="4800">
                <a:solidFill>
                  <a:schemeClr val="tx1"/>
                </a:solidFill>
                <a:latin typeface="Arial" charset="0"/>
                <a:ea typeface="ＭＳ Ｐゴシック" charset="-128"/>
              </a:defRPr>
            </a:lvl2pPr>
            <a:lvl3pPr marL="1143000" indent="-228600" defTabSz="935038" eaLnBrk="0" hangingPunct="0">
              <a:defRPr sz="4800">
                <a:solidFill>
                  <a:schemeClr val="tx1"/>
                </a:solidFill>
                <a:latin typeface="Arial" charset="0"/>
                <a:ea typeface="ＭＳ Ｐゴシック" charset="-128"/>
              </a:defRPr>
            </a:lvl3pPr>
            <a:lvl4pPr marL="1600200" indent="-228600" defTabSz="935038" eaLnBrk="0" hangingPunct="0">
              <a:defRPr sz="4800">
                <a:solidFill>
                  <a:schemeClr val="tx1"/>
                </a:solidFill>
                <a:latin typeface="Arial" charset="0"/>
                <a:ea typeface="ＭＳ Ｐゴシック" charset="-128"/>
              </a:defRPr>
            </a:lvl4pPr>
            <a:lvl5pPr marL="2057400" indent="-228600" defTabSz="935038" eaLnBrk="0" hangingPunct="0">
              <a:defRPr sz="4800">
                <a:solidFill>
                  <a:schemeClr val="tx1"/>
                </a:solidFill>
                <a:latin typeface="Arial" charset="0"/>
                <a:ea typeface="ＭＳ Ｐゴシック" charset="-128"/>
              </a:defRPr>
            </a:lvl5pPr>
            <a:lvl6pPr marL="25146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6pPr>
            <a:lvl7pPr marL="29718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7pPr>
            <a:lvl8pPr marL="34290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8pPr>
            <a:lvl9pPr marL="3886200" indent="-228600" algn="ctr" defTabSz="935038" eaLnBrk="0" fontAlgn="base" hangingPunct="0">
              <a:spcBef>
                <a:spcPct val="50000"/>
              </a:spcBef>
              <a:spcAft>
                <a:spcPct val="0"/>
              </a:spcAft>
              <a:buChar char="•"/>
              <a:defRPr sz="4800">
                <a:solidFill>
                  <a:schemeClr val="tx1"/>
                </a:solidFill>
                <a:latin typeface="Arial" charset="0"/>
                <a:ea typeface="ＭＳ Ｐゴシック" charset="-128"/>
              </a:defRPr>
            </a:lvl9pPr>
          </a:lstStyle>
          <a:p>
            <a:pPr eaLnBrk="1" hangingPunct="1">
              <a:defRPr/>
            </a:pPr>
            <a:fld id="{6515A7BE-9B7D-4064-A7B5-83AE2E0A79F8}" type="slidenum">
              <a:rPr lang="en-US" sz="1200" smtClean="0"/>
              <a:pPr eaLnBrk="1" hangingPunct="1">
                <a:defRPr/>
              </a:pPr>
              <a:t>3</a:t>
            </a:fld>
            <a:endParaRPr lang="en-US" sz="1200" smtClean="0"/>
          </a:p>
        </p:txBody>
      </p:sp>
      <p:sp>
        <p:nvSpPr>
          <p:cNvPr id="292866" name="Rectangle 2"/>
          <p:cNvSpPr>
            <a:spLocks noGrp="1" noRot="1" noChangeAspect="1" noChangeArrowheads="1" noTextEdit="1"/>
          </p:cNvSpPr>
          <p:nvPr>
            <p:ph type="sldImg"/>
          </p:nvPr>
        </p:nvSpPr>
        <p:spPr>
          <a:xfrm>
            <a:off x="458788" y="719138"/>
            <a:ext cx="6399212" cy="3600450"/>
          </a:xfrm>
          <a:ln/>
          <a:extLst>
            <a:ext uri="{FAA26D3D-D897-4be2-8F04-BA451C77F1D7}"/>
          </a:extLst>
        </p:spPr>
      </p:sp>
      <p:sp>
        <p:nvSpPr>
          <p:cNvPr id="292867" name="Rectangle 3"/>
          <p:cNvSpPr>
            <a:spLocks noGrp="1" noChangeArrowheads="1"/>
          </p:cNvSpPr>
          <p:nvPr>
            <p:ph type="body" idx="1"/>
          </p:nvPr>
        </p:nvSpPr>
        <p:spPr/>
        <p:txBody>
          <a:bodyPr/>
          <a:lstStyle/>
          <a:p>
            <a:pPr eaLnBrk="1" hangingPunct="1">
              <a:lnSpc>
                <a:spcPct val="90000"/>
              </a:lnSpc>
              <a:defRPr/>
            </a:pPr>
            <a:r>
              <a:rPr lang="en-US" sz="1200" kern="1200" dirty="0" smtClean="0">
                <a:solidFill>
                  <a:srgbClr val="002060"/>
                </a:solidFill>
                <a:latin typeface="Times New Roman" pitchFamily="18" charset="0"/>
                <a:ea typeface="+mn-ea"/>
                <a:cs typeface="+mn-cs"/>
              </a:rPr>
              <a:t>Objective</a:t>
            </a:r>
            <a:r>
              <a:rPr lang="en-US" sz="1200" kern="1200" baseline="0" dirty="0" smtClean="0">
                <a:solidFill>
                  <a:srgbClr val="002060"/>
                </a:solidFill>
                <a:latin typeface="Times New Roman" pitchFamily="18" charset="0"/>
                <a:ea typeface="+mn-ea"/>
                <a:cs typeface="+mn-cs"/>
              </a:rPr>
              <a:t> for todays discussion:</a:t>
            </a:r>
          </a:p>
          <a:p>
            <a:pPr eaLnBrk="1" hangingPunct="1">
              <a:lnSpc>
                <a:spcPct val="90000"/>
              </a:lnSpc>
              <a:defRPr/>
            </a:pPr>
            <a:endParaRPr lang="en-US" sz="1200" b="1" kern="1200" baseline="0" dirty="0" smtClean="0">
              <a:solidFill>
                <a:srgbClr val="002060"/>
              </a:solidFill>
              <a:effectLst/>
              <a:latin typeface="Times New Roman" pitchFamily="18" charset="0"/>
              <a:ea typeface="+mn-ea"/>
              <a:cs typeface="+mn-cs"/>
            </a:endParaRPr>
          </a:p>
          <a:p>
            <a:pPr marL="0" indent="0" eaLnBrk="1" hangingPunct="1">
              <a:spcBef>
                <a:spcPts val="0"/>
              </a:spcBef>
              <a:spcAft>
                <a:spcPts val="1200"/>
              </a:spcAft>
              <a:buNone/>
              <a:defRPr/>
            </a:pPr>
            <a:r>
              <a:rPr lang="en-US" altLang="ja-JP" sz="1200" dirty="0" smtClean="0"/>
              <a:t>Define and Discuss</a:t>
            </a:r>
          </a:p>
          <a:p>
            <a:pPr>
              <a:spcBef>
                <a:spcPts val="0"/>
              </a:spcBef>
              <a:spcAft>
                <a:spcPts val="1200"/>
              </a:spcAft>
              <a:defRPr/>
            </a:pPr>
            <a:r>
              <a:rPr lang="en-US" altLang="ja-JP" sz="1200" dirty="0" smtClean="0"/>
              <a:t>What is Airworthy?</a:t>
            </a:r>
          </a:p>
          <a:p>
            <a:pPr marL="0" indent="0" eaLnBrk="1" hangingPunct="1">
              <a:spcBef>
                <a:spcPts val="0"/>
              </a:spcBef>
              <a:spcAft>
                <a:spcPts val="1200"/>
              </a:spcAft>
              <a:defRPr/>
            </a:pPr>
            <a:r>
              <a:rPr lang="en-US" altLang="ja-JP" sz="1200" dirty="0" smtClean="0"/>
              <a:t>What is “Condition for Safe Operations”</a:t>
            </a:r>
          </a:p>
          <a:p>
            <a:pPr>
              <a:spcBef>
                <a:spcPts val="0"/>
              </a:spcBef>
              <a:spcAft>
                <a:spcPts val="1200"/>
              </a:spcAft>
              <a:defRPr/>
            </a:pPr>
            <a:r>
              <a:rPr lang="en-US" altLang="ja-JP" sz="1200" dirty="0" smtClean="0"/>
              <a:t>Maintenance Documents and Entries</a:t>
            </a:r>
          </a:p>
          <a:p>
            <a:pPr>
              <a:spcBef>
                <a:spcPts val="0"/>
              </a:spcBef>
              <a:spcAft>
                <a:spcPts val="1200"/>
              </a:spcAft>
              <a:defRPr/>
            </a:pPr>
            <a:r>
              <a:rPr lang="en-US" altLang="ja-JP" sz="1200" dirty="0" smtClean="0"/>
              <a:t>Preflight after MX</a:t>
            </a:r>
          </a:p>
          <a:p>
            <a:pPr>
              <a:spcBef>
                <a:spcPts val="0"/>
              </a:spcBef>
              <a:spcAft>
                <a:spcPts val="1200"/>
              </a:spcAft>
              <a:defRPr/>
            </a:pPr>
            <a:r>
              <a:rPr lang="en-US" altLang="ja-JP" sz="1200" dirty="0" smtClean="0"/>
              <a:t>ADs and AD Compliance</a:t>
            </a:r>
          </a:p>
          <a:p>
            <a:pPr>
              <a:spcBef>
                <a:spcPts val="0"/>
              </a:spcBef>
              <a:spcAft>
                <a:spcPts val="1200"/>
              </a:spcAft>
              <a:defRPr/>
            </a:pPr>
            <a:r>
              <a:rPr lang="en-US" altLang="ja-JP" sz="1200" dirty="0" smtClean="0"/>
              <a:t>Limitations as related to MX</a:t>
            </a:r>
          </a:p>
          <a:p>
            <a:pPr eaLnBrk="1" hangingPunct="1">
              <a:lnSpc>
                <a:spcPct val="90000"/>
              </a:lnSpc>
              <a:defRPr/>
            </a:pPr>
            <a:endParaRPr lang="en-US" sz="1200" b="1" kern="1200" dirty="0" smtClean="0">
              <a:solidFill>
                <a:schemeClr val="tx1"/>
              </a:solidFill>
              <a:effectLst/>
              <a:latin typeface="Arial" charset="0"/>
              <a:ea typeface="ＭＳ Ｐゴシック" charset="0"/>
              <a:cs typeface="ＭＳ Ｐゴシック" charset="0"/>
            </a:endParaRPr>
          </a:p>
          <a:p>
            <a:pPr eaLnBrk="1" hangingPunct="1">
              <a:lnSpc>
                <a:spcPct val="90000"/>
              </a:lnSpc>
              <a:defRPr/>
            </a:pPr>
            <a:r>
              <a:rPr lang="en-US" sz="1200" b="1" kern="1200" dirty="0" smtClean="0">
                <a:solidFill>
                  <a:schemeClr val="tx1"/>
                </a:solidFill>
                <a:effectLst/>
                <a:latin typeface="Arial" charset="0"/>
                <a:ea typeface="ＭＳ Ｐゴシック" charset="0"/>
                <a:cs typeface="ＭＳ Ｐゴシック" charset="0"/>
              </a:rPr>
              <a:t>(Next Slide)</a:t>
            </a:r>
            <a:endParaRPr lang="en-US" sz="1200" b="1"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844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The WINGS</a:t>
            </a:r>
            <a:r>
              <a:rPr lang="en-US" baseline="0" dirty="0" smtClean="0"/>
              <a:t> Pilot Proficiency Program.</a:t>
            </a:r>
          </a:p>
          <a:p>
            <a:endParaRPr lang="en-US" baseline="0" dirty="0" smtClean="0"/>
          </a:p>
          <a:p>
            <a:pPr>
              <a:spcBef>
                <a:spcPts val="1200"/>
              </a:spcBef>
              <a:spcAft>
                <a:spcPts val="1200"/>
              </a:spcAft>
              <a:buFont typeface="Wingdings" panose="05000000000000000000" pitchFamily="2" charset="2"/>
              <a:buChar char="Ø"/>
            </a:pPr>
            <a:r>
              <a:rPr lang="en-US" sz="1200" dirty="0" smtClean="0">
                <a:solidFill>
                  <a:srgbClr val="002060"/>
                </a:solidFill>
              </a:rPr>
              <a:t>Pilots never stop learning, and those who participate in regular proficiency training are competent, confident, and safe.</a:t>
            </a:r>
          </a:p>
          <a:p>
            <a:pPr>
              <a:spcBef>
                <a:spcPts val="1200"/>
              </a:spcBef>
              <a:spcAft>
                <a:spcPts val="1200"/>
              </a:spcAft>
              <a:buFont typeface="Wingdings" panose="05000000000000000000" pitchFamily="2" charset="2"/>
              <a:buChar char="Ø"/>
            </a:pPr>
            <a:r>
              <a:rPr lang="en-US" sz="1200" dirty="0" smtClean="0">
                <a:solidFill>
                  <a:srgbClr val="002060"/>
                </a:solidFill>
              </a:rPr>
              <a:t>Earn </a:t>
            </a:r>
            <a:r>
              <a:rPr lang="en-US" sz="1200" b="1" i="1" dirty="0" smtClean="0">
                <a:solidFill>
                  <a:srgbClr val="002060"/>
                </a:solidFill>
              </a:rPr>
              <a:t>WINGS </a:t>
            </a:r>
            <a:r>
              <a:rPr lang="en-US" sz="1200" i="0" dirty="0" smtClean="0">
                <a:solidFill>
                  <a:srgbClr val="002060"/>
                </a:solidFill>
              </a:rPr>
              <a:t>awards and recognition based on a combination of practical knowledge and hands on coaching or skill</a:t>
            </a:r>
          </a:p>
          <a:p>
            <a:pPr>
              <a:spcBef>
                <a:spcPts val="1200"/>
              </a:spcBef>
              <a:spcAft>
                <a:spcPts val="1200"/>
              </a:spcAft>
              <a:buFont typeface="Wingdings" panose="05000000000000000000" pitchFamily="2" charset="2"/>
              <a:buChar char="Ø"/>
            </a:pPr>
            <a:r>
              <a:rPr lang="en-US" sz="1200" i="0" dirty="0" smtClean="0">
                <a:solidFill>
                  <a:srgbClr val="002060"/>
                </a:solidFill>
              </a:rPr>
              <a:t>Get started now!</a:t>
            </a:r>
          </a:p>
          <a:p>
            <a:pPr>
              <a:spcBef>
                <a:spcPts val="1200"/>
              </a:spcBef>
              <a:spcAft>
                <a:spcPts val="1200"/>
              </a:spcAft>
              <a:buFont typeface="Wingdings" panose="05000000000000000000" pitchFamily="2" charset="2"/>
              <a:buChar char="Ø"/>
            </a:pPr>
            <a:endParaRPr lang="en-US" sz="1200" i="1" dirty="0" smtClean="0">
              <a:solidFill>
                <a:srgbClr val="002060"/>
              </a:solidFill>
            </a:endParaRPr>
          </a:p>
          <a:p>
            <a:pPr>
              <a:spcBef>
                <a:spcPts val="1200"/>
              </a:spcBef>
              <a:spcAft>
                <a:spcPts val="1200"/>
              </a:spcAft>
              <a:buFont typeface="Wingdings" panose="05000000000000000000" pitchFamily="2" charset="2"/>
              <a:buNone/>
            </a:pPr>
            <a:r>
              <a:rPr lang="en-US" sz="1200" b="1" i="0" dirty="0" smtClean="0">
                <a:solidFill>
                  <a:srgbClr val="002060"/>
                </a:solidFill>
              </a:rPr>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54025" rtl="0" eaLnBrk="1" fontAlgn="base" latinLnBrk="0" hangingPunct="1">
              <a:lnSpc>
                <a:spcPct val="100000"/>
              </a:lnSpc>
              <a:spcBef>
                <a:spcPct val="0"/>
              </a:spcBef>
              <a:spcAft>
                <a:spcPct val="0"/>
              </a:spcAft>
              <a:buClrTx/>
              <a:buSzTx/>
              <a:buFontTx/>
              <a:buNone/>
              <a:tabLst/>
              <a:defRPr/>
            </a:pPr>
            <a:fld id="{55D68406-F15C-4303-97CE-0E3EE59880C4}"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25"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65833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WINGS/AMT</a:t>
            </a:r>
            <a:r>
              <a:rPr lang="en-US" baseline="0" dirty="0" smtClean="0"/>
              <a:t> Proficiency for All Airman:</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Drone Pilot</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Student Pilot</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Private Pilot</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Commercial Pilot</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Airline Transport Pilot</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CFI</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A&amp;P Mechanic</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IA</a:t>
            </a:r>
          </a:p>
          <a:p>
            <a:pPr marL="171450" indent="-171450">
              <a:buFont typeface="Arial" panose="020B0604020202020204" pitchFamily="34" charset="0"/>
              <a:buChar char="•"/>
            </a:pPr>
            <a:r>
              <a:rPr lang="en-US" sz="1200" kern="0" dirty="0" smtClean="0">
                <a:solidFill>
                  <a:schemeClr val="bg1"/>
                </a:solidFill>
                <a:effectLst>
                  <a:outerShdw blurRad="38100" dist="38100" dir="2700000" algn="tl">
                    <a:srgbClr val="000000">
                      <a:alpha val="43137"/>
                    </a:srgbClr>
                  </a:outerShdw>
                </a:effectLst>
              </a:rPr>
              <a:t>Repairman</a:t>
            </a:r>
          </a:p>
          <a:p>
            <a:endParaRPr lang="en-US" sz="1200" kern="0" dirty="0" smtClean="0">
              <a:solidFill>
                <a:schemeClr val="bg1"/>
              </a:solidFill>
              <a:effectLst>
                <a:outerShdw blurRad="38100" dist="38100" dir="2700000" algn="tl">
                  <a:srgbClr val="000000">
                    <a:alpha val="43137"/>
                  </a:srgbClr>
                </a:outerShdw>
              </a:effectLst>
            </a:endParaRPr>
          </a:p>
          <a:p>
            <a:r>
              <a:rPr lang="en-US" sz="1200" b="1" kern="0" dirty="0" smtClean="0">
                <a:solidFill>
                  <a:schemeClr val="bg1"/>
                </a:solidFill>
                <a:effectLst>
                  <a:outerShdw blurRad="38100" dist="38100" dir="2700000" algn="tl">
                    <a:srgbClr val="000000">
                      <a:alpha val="43137"/>
                    </a:srgbClr>
                  </a:outerShdw>
                </a:effectLst>
              </a:rPr>
              <a:t>(Next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54025" rtl="0" eaLnBrk="1" fontAlgn="base" latinLnBrk="0" hangingPunct="1">
              <a:lnSpc>
                <a:spcPct val="100000"/>
              </a:lnSpc>
              <a:spcBef>
                <a:spcPct val="0"/>
              </a:spcBef>
              <a:spcAft>
                <a:spcPct val="0"/>
              </a:spcAft>
              <a:buClrTx/>
              <a:buSzTx/>
              <a:buFontTx/>
              <a:buNone/>
              <a:tabLst/>
              <a:defRPr/>
            </a:pPr>
            <a:fld id="{7D5C9B1C-4C49-4AC4-9FE9-4A38AC195655}"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25"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0952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The AMT Awards</a:t>
            </a:r>
            <a:r>
              <a:rPr lang="en-US" baseline="0" dirty="0" smtClean="0"/>
              <a:t> Program.</a:t>
            </a:r>
          </a:p>
          <a:p>
            <a:endParaRPr lang="en-US" baseline="0" dirty="0" smtClean="0"/>
          </a:p>
          <a:p>
            <a:pPr>
              <a:spcBef>
                <a:spcPts val="1200"/>
              </a:spcBef>
              <a:spcAft>
                <a:spcPts val="1200"/>
              </a:spcAft>
              <a:buFont typeface="Wingdings" panose="05000000000000000000" pitchFamily="2" charset="2"/>
              <a:buChar char="Ø"/>
            </a:pPr>
            <a:r>
              <a:rPr lang="en-US" sz="1200" kern="1200" dirty="0" smtClean="0">
                <a:solidFill>
                  <a:schemeClr val="tx1"/>
                </a:solidFill>
                <a:effectLst/>
                <a:latin typeface="Times New Roman" pitchFamily="18" charset="0"/>
                <a:ea typeface="+mn-ea"/>
                <a:cs typeface="+mn-cs"/>
              </a:rPr>
              <a:t>The</a:t>
            </a:r>
            <a:r>
              <a:rPr lang="en-US" sz="1200" kern="1200" baseline="0" dirty="0" smtClean="0">
                <a:solidFill>
                  <a:schemeClr val="tx1"/>
                </a:solidFill>
                <a:effectLst/>
                <a:latin typeface="Times New Roman" pitchFamily="18" charset="0"/>
                <a:ea typeface="+mn-ea"/>
                <a:cs typeface="+mn-cs"/>
              </a:rPr>
              <a:t> AMT Awards </a:t>
            </a:r>
            <a:r>
              <a:rPr lang="en-US" sz="1200" kern="1200" dirty="0" smtClean="0">
                <a:solidFill>
                  <a:schemeClr val="tx1"/>
                </a:solidFill>
                <a:effectLst/>
                <a:latin typeface="Times New Roman" pitchFamily="18" charset="0"/>
                <a:ea typeface="+mn-ea"/>
                <a:cs typeface="+mn-cs"/>
              </a:rPr>
              <a:t>program can help you fulfill your commitment to aviation maintenance excellence through continuing education and training.</a:t>
            </a:r>
          </a:p>
          <a:p>
            <a:pPr>
              <a:spcBef>
                <a:spcPts val="1200"/>
              </a:spcBef>
              <a:spcAft>
                <a:spcPts val="1200"/>
              </a:spcAft>
              <a:buFont typeface="Wingdings" panose="05000000000000000000" pitchFamily="2" charset="2"/>
              <a:buChar char="Ø"/>
            </a:pPr>
            <a:r>
              <a:rPr lang="en-US" sz="1200" dirty="0" smtClean="0">
                <a:solidFill>
                  <a:srgbClr val="002060"/>
                </a:solidFill>
              </a:rPr>
              <a:t>Earn annual awards based on core training hours at Bronze, Silver, and Gold levels.</a:t>
            </a:r>
          </a:p>
          <a:p>
            <a:pPr>
              <a:spcBef>
                <a:spcPts val="1200"/>
              </a:spcBef>
              <a:spcAft>
                <a:spcPts val="1200"/>
              </a:spcAft>
              <a:buFont typeface="Wingdings" panose="05000000000000000000" pitchFamily="2" charset="2"/>
              <a:buChar char="Ø"/>
            </a:pPr>
            <a:r>
              <a:rPr lang="en-US" sz="1200" i="1" dirty="0" smtClean="0">
                <a:solidFill>
                  <a:srgbClr val="002060"/>
                </a:solidFill>
              </a:rPr>
              <a:t>Get started now!</a:t>
            </a:r>
          </a:p>
          <a:p>
            <a:pPr>
              <a:spcBef>
                <a:spcPts val="1200"/>
              </a:spcBef>
              <a:spcAft>
                <a:spcPts val="1200"/>
              </a:spcAft>
              <a:buFont typeface="Wingdings" panose="05000000000000000000" pitchFamily="2" charset="2"/>
              <a:buChar char="Ø"/>
            </a:pPr>
            <a:endParaRPr lang="en-US" sz="1200" i="1" dirty="0" smtClean="0">
              <a:solidFill>
                <a:srgbClr val="002060"/>
              </a:solidFill>
            </a:endParaRPr>
          </a:p>
          <a:p>
            <a:pPr>
              <a:spcBef>
                <a:spcPts val="1200"/>
              </a:spcBef>
              <a:spcAft>
                <a:spcPts val="1200"/>
              </a:spcAft>
              <a:buFont typeface="Wingdings" panose="05000000000000000000" pitchFamily="2" charset="2"/>
              <a:buNone/>
            </a:pPr>
            <a:r>
              <a:rPr lang="en-US" sz="1200" b="1" i="0" dirty="0" smtClean="0">
                <a:solidFill>
                  <a:srgbClr val="002060"/>
                </a:solidFill>
              </a:rPr>
              <a:t>(Next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54025" rtl="0" eaLnBrk="1" fontAlgn="base" latinLnBrk="0" hangingPunct="1">
              <a:lnSpc>
                <a:spcPct val="100000"/>
              </a:lnSpc>
              <a:spcBef>
                <a:spcPct val="0"/>
              </a:spcBef>
              <a:spcAft>
                <a:spcPct val="0"/>
              </a:spcAft>
              <a:buClrTx/>
              <a:buSzTx/>
              <a:buFontTx/>
              <a:buNone/>
              <a:tabLst/>
              <a:defRPr/>
            </a:pPr>
            <a:fld id="{55D68406-F15C-4303-97CE-0E3EE59880C4}"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25"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3853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AMT On-line for the A&amp;P</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pPr marL="0" marR="0" lvl="0" indent="0" algn="r" defTabSz="954025" rtl="0" eaLnBrk="1" fontAlgn="base" latinLnBrk="0" hangingPunct="1">
              <a:lnSpc>
                <a:spcPct val="100000"/>
              </a:lnSpc>
              <a:spcBef>
                <a:spcPct val="0"/>
              </a:spcBef>
              <a:spcAft>
                <a:spcPct val="0"/>
              </a:spcAft>
              <a:buClrTx/>
              <a:buSzTx/>
              <a:buFontTx/>
              <a:buNone/>
              <a:tabLst/>
              <a:defRPr/>
            </a:pPr>
            <a:fld id="{7D5C9B1C-4C49-4AC4-9FE9-4A38AC195655}"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25"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78896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normAutofit fontScale="92500" lnSpcReduction="20000"/>
          </a:bodyPr>
          <a:lstStyle/>
          <a:p>
            <a:r>
              <a:rPr lang="en-US" sz="1200" b="0" i="0" dirty="0" smtClean="0"/>
              <a:t>One More Reason to Train with</a:t>
            </a:r>
            <a:r>
              <a:rPr lang="en-US" sz="1200" i="0" dirty="0" smtClean="0"/>
              <a:t> WINGS?</a:t>
            </a:r>
          </a:p>
          <a:p>
            <a:endParaRPr lang="en-US" sz="1200" i="0" dirty="0" smtClean="0"/>
          </a:p>
          <a:p>
            <a:r>
              <a:rPr lang="en-US" sz="1200" b="1" i="1" dirty="0" smtClean="0"/>
              <a:t>WINGS </a:t>
            </a:r>
            <a:r>
              <a:rPr lang="en-US" sz="1200" i="0" dirty="0" smtClean="0"/>
              <a:t>Industry Sweepstakes</a:t>
            </a:r>
            <a:r>
              <a:rPr lang="en-US" sz="1200" i="0" baseline="0" dirty="0" smtClean="0"/>
              <a:t>!  </a:t>
            </a:r>
          </a:p>
          <a:p>
            <a:r>
              <a:rPr lang="en-US" sz="1200" i="0" baseline="0" dirty="0" smtClean="0"/>
              <a:t>Paul and Fran Burger are offering $10,000 in their sweepstakes again this year!</a:t>
            </a:r>
          </a:p>
          <a:p>
            <a:endParaRPr lang="en-US" sz="1200" i="1" baseline="0" dirty="0" smtClean="0"/>
          </a:p>
          <a:p>
            <a:r>
              <a:rPr lang="en-US" sz="1200" b="0" i="0" kern="1200" dirty="0" smtClean="0">
                <a:solidFill>
                  <a:schemeClr val="tx1"/>
                </a:solidFill>
                <a:effectLst/>
                <a:latin typeface="+mn-lt"/>
                <a:ea typeface="+mn-ea"/>
                <a:cs typeface="+mn-cs"/>
              </a:rPr>
              <a:t>The </a:t>
            </a:r>
            <a:r>
              <a:rPr lang="en-US" sz="1200" b="1" i="1" kern="1200" dirty="0" smtClean="0">
                <a:solidFill>
                  <a:schemeClr val="tx1"/>
                </a:solidFill>
                <a:effectLst/>
                <a:latin typeface="+mn-lt"/>
                <a:ea typeface="+mn-ea"/>
                <a:cs typeface="+mn-cs"/>
              </a:rPr>
              <a:t>WINGS</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Sweepstakes mission is to reduce the nation's accident and incident rate by increasing pilot participation in the </a:t>
            </a:r>
            <a:r>
              <a:rPr lang="en-US" sz="1200" b="0" i="1" kern="1200" dirty="0" smtClean="0">
                <a:solidFill>
                  <a:schemeClr val="tx1"/>
                </a:solidFill>
                <a:effectLst/>
                <a:latin typeface="+mn-lt"/>
                <a:ea typeface="+mn-ea"/>
                <a:cs typeface="+mn-cs"/>
              </a:rPr>
              <a:t>WINGS </a:t>
            </a:r>
            <a:r>
              <a:rPr lang="en-US" sz="1200" b="0" i="0" kern="1200" dirty="0" smtClean="0">
                <a:solidFill>
                  <a:schemeClr val="tx1"/>
                </a:solidFill>
                <a:effectLst/>
                <a:latin typeface="+mn-lt"/>
                <a:ea typeface="+mn-ea"/>
                <a:cs typeface="+mn-cs"/>
              </a:rPr>
              <a:t>FAASTeam Pilot Proficiency Program. The </a:t>
            </a:r>
            <a:r>
              <a:rPr lang="en-US" sz="1200" b="1" i="1" kern="1200" dirty="0" smtClean="0">
                <a:solidFill>
                  <a:schemeClr val="tx1"/>
                </a:solidFill>
                <a:effectLst/>
                <a:latin typeface="+mn-lt"/>
                <a:ea typeface="+mn-ea"/>
                <a:cs typeface="+mn-cs"/>
              </a:rPr>
              <a:t>WINGS</a:t>
            </a:r>
            <a:r>
              <a:rPr lang="en-US" sz="1200" b="0" i="0" kern="1200" dirty="0" smtClean="0">
                <a:solidFill>
                  <a:schemeClr val="tx1"/>
                </a:solidFill>
                <a:effectLst/>
                <a:latin typeface="+mn-lt"/>
                <a:ea typeface="+mn-ea"/>
                <a:cs typeface="+mn-cs"/>
              </a:rPr>
              <a:t> program has courses based on real world accident and incident causes so flight instructors, pilots and student pilots get training that can truly make a difference.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Studies indicate that pilots who complete </a:t>
            </a:r>
            <a:r>
              <a:rPr lang="en-US" sz="1200" b="0" i="1" kern="1200" dirty="0" smtClean="0">
                <a:solidFill>
                  <a:schemeClr val="tx1"/>
                </a:solidFill>
                <a:effectLst/>
                <a:latin typeface="+mn-lt"/>
                <a:ea typeface="+mn-ea"/>
                <a:cs typeface="+mn-cs"/>
              </a:rPr>
              <a:t>WINGS</a:t>
            </a:r>
            <a:r>
              <a:rPr lang="en-US" sz="1200" b="0" i="0" kern="1200" dirty="0" smtClean="0">
                <a:solidFill>
                  <a:schemeClr val="tx1"/>
                </a:solidFill>
                <a:effectLst/>
                <a:latin typeface="+mn-lt"/>
                <a:ea typeface="+mn-ea"/>
                <a:cs typeface="+mn-cs"/>
              </a:rPr>
              <a:t> phases are safer aviators. Please join us in saving lives.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Learn about the program and its many benefits</a:t>
            </a:r>
            <a:r>
              <a:rPr lang="en-US" sz="1200" b="0" i="0" kern="1200" baseline="0" dirty="0" smtClean="0">
                <a:solidFill>
                  <a:schemeClr val="tx1"/>
                </a:solidFill>
                <a:effectLst/>
                <a:latin typeface="+mn-lt"/>
                <a:ea typeface="+mn-ea"/>
                <a:cs typeface="+mn-cs"/>
              </a:rPr>
              <a:t> at :</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 https</a:t>
            </a:r>
            <a:r>
              <a:rPr lang="en-US" sz="1200" b="1" i="0" kern="1200" smtClean="0">
                <a:solidFill>
                  <a:schemeClr val="tx1"/>
                </a:solidFill>
                <a:effectLst/>
                <a:latin typeface="+mn-lt"/>
                <a:ea typeface="+mn-ea"/>
                <a:cs typeface="+mn-cs"/>
              </a:rPr>
              <a:t>://www.wingsindustry.com/WINGS-Sweepstakes</a:t>
            </a:r>
            <a:endParaRPr lang="en-US" sz="1200" b="1"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The 2020 Sweepstakes awards 10 cash prizes! Prize levels include: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Four (4) $1,500</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Four (4) $750</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Two (2) $500</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i="0" kern="1200" dirty="0" smtClean="0">
                <a:solidFill>
                  <a:schemeClr val="tx1"/>
                </a:solidFill>
                <a:effectLst/>
                <a:latin typeface="+mn-lt"/>
                <a:ea typeface="+mn-ea"/>
                <a:cs typeface="+mn-cs"/>
              </a:rPr>
              <a:t>(Next Slide)</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C9B1C-4C49-4AC4-9FE9-4A38AC195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126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altLang="en-US" dirty="0" smtClean="0"/>
              <a:t>What we’ve covered:</a:t>
            </a:r>
          </a:p>
          <a:p>
            <a:pPr>
              <a:spcBef>
                <a:spcPts val="0"/>
              </a:spcBef>
              <a:spcAft>
                <a:spcPts val="1200"/>
              </a:spcAft>
              <a:defRPr/>
            </a:pPr>
            <a:r>
              <a:rPr lang="en-US" altLang="ja-JP" sz="1200" dirty="0" smtClean="0"/>
              <a:t>What is Airworthy?</a:t>
            </a:r>
          </a:p>
          <a:p>
            <a:pPr marL="0" indent="0" eaLnBrk="1" hangingPunct="1">
              <a:spcBef>
                <a:spcPts val="0"/>
              </a:spcBef>
              <a:spcAft>
                <a:spcPts val="1200"/>
              </a:spcAft>
              <a:defRPr/>
            </a:pPr>
            <a:r>
              <a:rPr lang="en-US" altLang="ja-JP" sz="1200" dirty="0" smtClean="0"/>
              <a:t>What is “Condition for Safe Operations”</a:t>
            </a:r>
          </a:p>
          <a:p>
            <a:pPr>
              <a:spcBef>
                <a:spcPts val="0"/>
              </a:spcBef>
              <a:spcAft>
                <a:spcPts val="1200"/>
              </a:spcAft>
              <a:defRPr/>
            </a:pPr>
            <a:r>
              <a:rPr lang="en-US" altLang="ja-JP" sz="1200" dirty="0" smtClean="0"/>
              <a:t>Maintenance Documents and Entries</a:t>
            </a:r>
          </a:p>
          <a:p>
            <a:pPr>
              <a:spcBef>
                <a:spcPts val="0"/>
              </a:spcBef>
              <a:spcAft>
                <a:spcPts val="1200"/>
              </a:spcAft>
              <a:defRPr/>
            </a:pPr>
            <a:r>
              <a:rPr lang="en-US" altLang="ja-JP" sz="1200" dirty="0" smtClean="0"/>
              <a:t>Preflight after Maintenance</a:t>
            </a:r>
          </a:p>
          <a:p>
            <a:pPr>
              <a:spcBef>
                <a:spcPts val="0"/>
              </a:spcBef>
              <a:spcAft>
                <a:spcPts val="1200"/>
              </a:spcAft>
              <a:defRPr/>
            </a:pPr>
            <a:r>
              <a:rPr lang="en-US" altLang="ja-JP" sz="1200" dirty="0" smtClean="0"/>
              <a:t>Limitations as related to Maintenance</a:t>
            </a:r>
          </a:p>
          <a:p>
            <a:pPr>
              <a:spcBef>
                <a:spcPts val="0"/>
              </a:spcBef>
              <a:spcAft>
                <a:spcPts val="1200"/>
              </a:spcAft>
              <a:defRPr/>
            </a:pPr>
            <a:endParaRPr lang="en-US" altLang="ja-JP" sz="1200" dirty="0" smtClean="0"/>
          </a:p>
          <a:p>
            <a:pPr>
              <a:spcBef>
                <a:spcPts val="0"/>
              </a:spcBef>
              <a:spcAft>
                <a:spcPts val="1200"/>
              </a:spcAft>
              <a:defRPr/>
            </a:pPr>
            <a:r>
              <a:rPr lang="en-US" altLang="ja-JP" sz="1200" b="1" dirty="0" smtClean="0"/>
              <a:t>(Next Slide)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35</a:t>
            </a:fld>
            <a:endParaRPr lang="en-US"/>
          </a:p>
        </p:txBody>
      </p:sp>
    </p:spTree>
    <p:extLst>
      <p:ext uri="{BB962C8B-B14F-4D97-AF65-F5344CB8AC3E}">
        <p14:creationId xmlns:p14="http://schemas.microsoft.com/office/powerpoint/2010/main" val="520922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36</a:t>
            </a:fld>
            <a:endParaRPr lang="en-US"/>
          </a:p>
        </p:txBody>
      </p:sp>
    </p:spTree>
    <p:extLst>
      <p:ext uri="{BB962C8B-B14F-4D97-AF65-F5344CB8AC3E}">
        <p14:creationId xmlns:p14="http://schemas.microsoft.com/office/powerpoint/2010/main" val="2796297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dirty="0"/>
          </a:p>
        </p:txBody>
      </p:sp>
    </p:spTree>
    <p:extLst>
      <p:ext uri="{BB962C8B-B14F-4D97-AF65-F5344CB8AC3E}">
        <p14:creationId xmlns:p14="http://schemas.microsoft.com/office/powerpoint/2010/main" val="1617692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defRPr/>
            </a:pPr>
            <a:r>
              <a:rPr lang="en-US" sz="3200" dirty="0" smtClean="0">
                <a:solidFill>
                  <a:srgbClr val="000000"/>
                </a:solidFill>
                <a:latin typeface="Arial"/>
              </a:rPr>
              <a:t>Wright Brothers Award</a:t>
            </a:r>
          </a:p>
          <a:p>
            <a:pPr marL="398463" lvl="1">
              <a:defRPr/>
            </a:pPr>
            <a:r>
              <a:rPr lang="en-US" sz="2800" dirty="0" smtClean="0">
                <a:solidFill>
                  <a:srgbClr val="000000"/>
                </a:solidFill>
                <a:latin typeface="Arial"/>
              </a:rPr>
              <a:t>Eligibility</a:t>
            </a:r>
          </a:p>
          <a:p>
            <a:pPr marL="563563" lvl="2">
              <a:defRPr/>
            </a:pPr>
            <a:r>
              <a:rPr lang="en-US" sz="2400" dirty="0" smtClean="0">
                <a:solidFill>
                  <a:srgbClr val="000000"/>
                </a:solidFill>
                <a:latin typeface="Arial"/>
              </a:rPr>
              <a:t>Hold FAA pilot certificate</a:t>
            </a:r>
          </a:p>
          <a:p>
            <a:pPr marL="563563" lvl="2">
              <a:defRPr/>
            </a:pPr>
            <a:r>
              <a:rPr lang="en-US" sz="2400" dirty="0" smtClean="0">
                <a:solidFill>
                  <a:srgbClr val="000000"/>
                </a:solidFill>
                <a:latin typeface="Arial"/>
              </a:rPr>
              <a:t>50 or more years of flying</a:t>
            </a:r>
          </a:p>
          <a:p>
            <a:pPr marL="563563" lvl="2">
              <a:defRPr/>
            </a:pPr>
            <a:r>
              <a:rPr lang="en-US" sz="2400" dirty="0" smtClean="0">
                <a:solidFill>
                  <a:srgbClr val="000000"/>
                </a:solidFill>
                <a:latin typeface="Arial"/>
              </a:rPr>
              <a:t>Be a U.S. citizen</a:t>
            </a:r>
          </a:p>
          <a:p>
            <a:pPr marL="563563" lvl="2">
              <a:defRPr/>
            </a:pPr>
            <a:r>
              <a:rPr lang="en-US" sz="2400" dirty="0" smtClean="0">
                <a:solidFill>
                  <a:srgbClr val="000000"/>
                </a:solidFill>
                <a:latin typeface="Arial"/>
              </a:rPr>
              <a:t>No revocations</a:t>
            </a:r>
          </a:p>
          <a:p>
            <a:pPr marL="563563" lvl="2">
              <a:defRPr/>
            </a:pPr>
            <a:endParaRPr lang="en-US" sz="2400" dirty="0" smtClean="0">
              <a:solidFill>
                <a:srgbClr val="000000"/>
              </a:solidFill>
              <a:latin typeface="Arial"/>
            </a:endParaRPr>
          </a:p>
          <a:p>
            <a:pPr marL="0" lvl="0" indent="-350837">
              <a:defRPr/>
            </a:pPr>
            <a:r>
              <a:rPr lang="en-US" sz="2400" b="1" dirty="0" smtClean="0">
                <a:solidFill>
                  <a:srgbClr val="000000"/>
                </a:solidFill>
                <a:latin typeface="Arial"/>
              </a:rPr>
              <a:t>(Next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54025" rtl="0" eaLnBrk="1" fontAlgn="base" latinLnBrk="0" hangingPunct="1">
              <a:lnSpc>
                <a:spcPct val="100000"/>
              </a:lnSpc>
              <a:spcBef>
                <a:spcPct val="0"/>
              </a:spcBef>
              <a:spcAft>
                <a:spcPct val="0"/>
              </a:spcAft>
              <a:buClrTx/>
              <a:buSzTx/>
              <a:buFontTx/>
              <a:buNone/>
              <a:tabLst/>
              <a:defRPr/>
            </a:pPr>
            <a:fld id="{7D5C9B1C-4C49-4AC4-9FE9-4A38AC195655}"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25"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3617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defRPr/>
            </a:pPr>
            <a:r>
              <a:rPr lang="en-US" sz="3200" dirty="0" smtClean="0">
                <a:solidFill>
                  <a:srgbClr val="000000"/>
                </a:solidFill>
                <a:latin typeface="Arial"/>
              </a:rPr>
              <a:t>Wright Brothers Award</a:t>
            </a:r>
          </a:p>
          <a:p>
            <a:pPr marL="569913" lvl="1">
              <a:defRPr/>
            </a:pPr>
            <a:r>
              <a:rPr lang="en-US" sz="2800" dirty="0" smtClean="0">
                <a:solidFill>
                  <a:srgbClr val="000000"/>
                </a:solidFill>
                <a:latin typeface="Arial"/>
              </a:rPr>
              <a:t>Nomination</a:t>
            </a:r>
          </a:p>
          <a:p>
            <a:pPr marL="685800" lvl="2">
              <a:defRPr/>
            </a:pPr>
            <a:r>
              <a:rPr lang="en-US" sz="2400" dirty="0" smtClean="0">
                <a:solidFill>
                  <a:srgbClr val="000000"/>
                </a:solidFill>
                <a:latin typeface="Arial"/>
              </a:rPr>
              <a:t>Completed nomination form</a:t>
            </a:r>
          </a:p>
          <a:p>
            <a:pPr marL="685800" lvl="2">
              <a:defRPr/>
            </a:pPr>
            <a:r>
              <a:rPr lang="en-US" sz="2400" dirty="0" smtClean="0">
                <a:solidFill>
                  <a:srgbClr val="000000"/>
                </a:solidFill>
                <a:latin typeface="Arial"/>
              </a:rPr>
              <a:t>Flying history description</a:t>
            </a:r>
          </a:p>
          <a:p>
            <a:pPr marL="685800" lvl="2">
              <a:defRPr/>
            </a:pPr>
            <a:r>
              <a:rPr lang="en-US" sz="2400" dirty="0" smtClean="0">
                <a:solidFill>
                  <a:srgbClr val="000000"/>
                </a:solidFill>
                <a:latin typeface="Arial"/>
              </a:rPr>
              <a:t>3 letters of recommendation from FAA certificated pilots</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40</a:t>
            </a:fld>
            <a:endParaRPr lang="en-US"/>
          </a:p>
        </p:txBody>
      </p:sp>
    </p:spTree>
    <p:extLst>
      <p:ext uri="{BB962C8B-B14F-4D97-AF65-F5344CB8AC3E}">
        <p14:creationId xmlns:p14="http://schemas.microsoft.com/office/powerpoint/2010/main" val="281192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FFC000"/>
                </a:solidFill>
              </a:rPr>
              <a:t>How would you define Airworthiness?</a:t>
            </a:r>
          </a:p>
          <a:p>
            <a:endParaRPr lang="en-US" dirty="0" smtClean="0"/>
          </a:p>
          <a:p>
            <a:r>
              <a:rPr lang="en-US" dirty="0" smtClean="0"/>
              <a:t>Airworthiness is basically “with everything</a:t>
            </a:r>
            <a:r>
              <a:rPr lang="en-US" baseline="0" dirty="0" smtClean="0"/>
              <a:t> it rolled off the factory floor with”, and anything that has been added or altered since.</a:t>
            </a:r>
          </a:p>
          <a:p>
            <a:endParaRPr lang="en-US" baseline="0" dirty="0" smtClean="0"/>
          </a:p>
          <a:p>
            <a:r>
              <a:rPr lang="en-US" b="1" baseline="0" dirty="0" smtClean="0"/>
              <a:t>(Next Slide)</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4</a:t>
            </a:fld>
            <a:endParaRPr lang="en-US"/>
          </a:p>
        </p:txBody>
      </p:sp>
    </p:spTree>
    <p:extLst>
      <p:ext uri="{BB962C8B-B14F-4D97-AF65-F5344CB8AC3E}">
        <p14:creationId xmlns:p14="http://schemas.microsoft.com/office/powerpoint/2010/main" val="1105563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defRPr/>
            </a:pPr>
            <a:r>
              <a:rPr lang="en-US" sz="3200" dirty="0" smtClean="0">
                <a:solidFill>
                  <a:srgbClr val="000000"/>
                </a:solidFill>
                <a:latin typeface="Arial"/>
              </a:rPr>
              <a:t>Charles Taylor Award</a:t>
            </a:r>
          </a:p>
          <a:p>
            <a:pPr marL="0" lvl="0" indent="-109537">
              <a:defRPr/>
            </a:pPr>
            <a:r>
              <a:rPr lang="en-US" sz="2800" dirty="0" smtClean="0">
                <a:solidFill>
                  <a:srgbClr val="000000"/>
                </a:solidFill>
                <a:latin typeface="Arial"/>
              </a:rPr>
              <a:t>Eligibility</a:t>
            </a:r>
          </a:p>
          <a:p>
            <a:pPr marL="53975" lvl="0" indent="-342900">
              <a:buFont typeface="Arial" panose="020B0604020202020204" pitchFamily="34" charset="0"/>
              <a:buChar char="•"/>
              <a:defRPr/>
            </a:pPr>
            <a:r>
              <a:rPr lang="en-US" sz="2400" dirty="0" smtClean="0">
                <a:solidFill>
                  <a:srgbClr val="000000"/>
                </a:solidFill>
                <a:latin typeface="Arial"/>
              </a:rPr>
              <a:t>Be a U.S. citizen</a:t>
            </a:r>
          </a:p>
          <a:p>
            <a:pPr marL="53975" lvl="0" indent="-342900">
              <a:buFont typeface="Arial" panose="020B0604020202020204" pitchFamily="34" charset="0"/>
              <a:buChar char="•"/>
              <a:defRPr/>
            </a:pPr>
            <a:r>
              <a:rPr lang="en-US" sz="2400" dirty="0" smtClean="0">
                <a:solidFill>
                  <a:srgbClr val="000000"/>
                </a:solidFill>
                <a:latin typeface="Arial"/>
              </a:rPr>
              <a:t>50 or more years in an aviation maintenance career</a:t>
            </a:r>
          </a:p>
          <a:p>
            <a:pPr marL="53975" lvl="0" indent="-342900">
              <a:buFont typeface="Arial" panose="020B0604020202020204" pitchFamily="34" charset="0"/>
              <a:buChar char="•"/>
              <a:defRPr/>
            </a:pPr>
            <a:r>
              <a:rPr lang="en-US" sz="2400" dirty="0" smtClean="0">
                <a:solidFill>
                  <a:srgbClr val="000000"/>
                </a:solidFill>
                <a:latin typeface="Arial"/>
              </a:rPr>
              <a:t>FAA certificated mechanic or repairman for at least 30 years</a:t>
            </a:r>
          </a:p>
          <a:p>
            <a:pPr marL="53975" lvl="0" indent="-342900">
              <a:buFont typeface="Arial" panose="020B0604020202020204" pitchFamily="34" charset="0"/>
              <a:buChar char="•"/>
              <a:defRPr/>
            </a:pPr>
            <a:r>
              <a:rPr lang="en-US" sz="2400" dirty="0" smtClean="0">
                <a:solidFill>
                  <a:srgbClr val="000000"/>
                </a:solidFill>
                <a:latin typeface="Arial"/>
              </a:rPr>
              <a:t>No revocations</a:t>
            </a:r>
          </a:p>
          <a:p>
            <a:pPr marL="53975" lvl="0" indent="-342900">
              <a:buFont typeface="Arial" panose="020B0604020202020204" pitchFamily="34" charset="0"/>
              <a:buChar char="•"/>
              <a:defRPr/>
            </a:pPr>
            <a:endParaRPr lang="en-US" sz="2400" dirty="0" smtClean="0">
              <a:solidFill>
                <a:srgbClr val="000000"/>
              </a:solidFill>
              <a:latin typeface="Arial"/>
            </a:endParaRPr>
          </a:p>
          <a:p>
            <a:pPr marL="0" lvl="0" indent="0">
              <a:buFont typeface="Arial" panose="020B0604020202020204" pitchFamily="34" charset="0"/>
              <a:buNone/>
              <a:defRPr/>
            </a:pPr>
            <a:r>
              <a:rPr lang="en-US" sz="2400" b="1" dirty="0" smtClean="0">
                <a:solidFill>
                  <a:srgbClr val="000000"/>
                </a:solidFill>
                <a:latin typeface="Arial"/>
              </a:rPr>
              <a:t>(Next Slide)</a:t>
            </a: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41</a:t>
            </a:fld>
            <a:endParaRPr lang="en-US"/>
          </a:p>
        </p:txBody>
      </p:sp>
    </p:spTree>
    <p:extLst>
      <p:ext uri="{BB962C8B-B14F-4D97-AF65-F5344CB8AC3E}">
        <p14:creationId xmlns:p14="http://schemas.microsoft.com/office/powerpoint/2010/main" val="983051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indent="0">
              <a:buNone/>
              <a:defRPr/>
            </a:pPr>
            <a:r>
              <a:rPr lang="en-US" dirty="0" smtClean="0">
                <a:solidFill>
                  <a:srgbClr val="000000"/>
                </a:solidFill>
                <a:latin typeface="Arial"/>
              </a:rPr>
              <a:t>Charles Taylor Award</a:t>
            </a:r>
          </a:p>
          <a:p>
            <a:pPr marL="0" lvl="0" indent="-171450">
              <a:defRPr/>
            </a:pPr>
            <a:r>
              <a:rPr lang="en-US" sz="2800" dirty="0" smtClean="0">
                <a:solidFill>
                  <a:srgbClr val="000000"/>
                </a:solidFill>
                <a:latin typeface="Arial"/>
              </a:rPr>
              <a:t>Nomination</a:t>
            </a:r>
          </a:p>
          <a:p>
            <a:pPr marL="53975" lvl="0" indent="-342900">
              <a:buFont typeface="Arial" panose="020B0604020202020204" pitchFamily="34" charset="0"/>
              <a:buChar char="•"/>
              <a:defRPr/>
            </a:pPr>
            <a:r>
              <a:rPr lang="en-US" sz="2400" dirty="0" smtClean="0">
                <a:solidFill>
                  <a:srgbClr val="000000"/>
                </a:solidFill>
                <a:latin typeface="Arial"/>
              </a:rPr>
              <a:t>Completed application</a:t>
            </a:r>
          </a:p>
          <a:p>
            <a:pPr marL="53975" lvl="0" indent="-342900">
              <a:buFont typeface="Arial" panose="020B0604020202020204" pitchFamily="34" charset="0"/>
              <a:buChar char="•"/>
              <a:defRPr/>
            </a:pPr>
            <a:r>
              <a:rPr lang="en-US" sz="2400" dirty="0" smtClean="0">
                <a:solidFill>
                  <a:srgbClr val="000000"/>
                </a:solidFill>
                <a:latin typeface="Arial"/>
              </a:rPr>
              <a:t>Resume of employment history</a:t>
            </a:r>
          </a:p>
          <a:p>
            <a:pPr marL="53975" lvl="0" indent="-342900">
              <a:buFont typeface="Arial" panose="020B0604020202020204" pitchFamily="34" charset="0"/>
              <a:buChar char="•"/>
              <a:defRPr/>
            </a:pPr>
            <a:r>
              <a:rPr lang="en-US" sz="2400" dirty="0" smtClean="0">
                <a:solidFill>
                  <a:srgbClr val="000000"/>
                </a:solidFill>
                <a:latin typeface="Arial"/>
              </a:rPr>
              <a:t>Photocopy of certificates</a:t>
            </a:r>
          </a:p>
          <a:p>
            <a:pPr marL="53975" lvl="0" indent="-342900">
              <a:buFont typeface="Arial" panose="020B0604020202020204" pitchFamily="34" charset="0"/>
              <a:buChar char="•"/>
              <a:defRPr/>
            </a:pPr>
            <a:r>
              <a:rPr lang="en-US" sz="2400" dirty="0" smtClean="0">
                <a:solidFill>
                  <a:srgbClr val="000000"/>
                </a:solidFill>
                <a:latin typeface="Arial"/>
              </a:rPr>
              <a:t>One or more letters of recommendation from FAA certificated mechanics </a:t>
            </a:r>
            <a:r>
              <a:rPr lang="en-US" sz="2400" smtClean="0">
                <a:solidFill>
                  <a:srgbClr val="000000"/>
                </a:solidFill>
                <a:latin typeface="Arial"/>
              </a:rPr>
              <a:t>or repairmen</a:t>
            </a:r>
            <a:endParaRPr lang="en-US" sz="2400" dirty="0" smtClean="0">
              <a:solidFill>
                <a:srgbClr val="000000"/>
              </a:solidFill>
              <a:latin typeface="Arial"/>
            </a:endParaRPr>
          </a:p>
          <a:p>
            <a:pPr marL="53975" lvl="0" indent="-342900">
              <a:buFont typeface="Arial" panose="020B0604020202020204" pitchFamily="34" charset="0"/>
              <a:buChar char="•"/>
              <a:defRPr/>
            </a:pPr>
            <a:endParaRPr lang="en-US" sz="2400" dirty="0" smtClean="0">
              <a:solidFill>
                <a:srgbClr val="000000"/>
              </a:solidFill>
              <a:latin typeface="Arial"/>
            </a:endParaRPr>
          </a:p>
          <a:p>
            <a:pPr marL="0" lvl="0" indent="0">
              <a:buFont typeface="Arial" panose="020B0604020202020204" pitchFamily="34" charset="0"/>
              <a:buNone/>
              <a:defRPr/>
            </a:pPr>
            <a:r>
              <a:rPr lang="en-US" sz="2400" b="1" dirty="0" smtClean="0">
                <a:solidFill>
                  <a:srgbClr val="000000"/>
                </a:solidFill>
                <a:latin typeface="Arial"/>
              </a:rPr>
              <a:t>(Next Slide)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42</a:t>
            </a:fld>
            <a:endParaRPr lang="en-US"/>
          </a:p>
        </p:txBody>
      </p:sp>
    </p:spTree>
    <p:extLst>
      <p:ext uri="{BB962C8B-B14F-4D97-AF65-F5344CB8AC3E}">
        <p14:creationId xmlns:p14="http://schemas.microsoft.com/office/powerpoint/2010/main" val="62530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dirty="0" smtClean="0"/>
              <a:t>FAA Definition of Airworthy…</a:t>
            </a:r>
          </a:p>
          <a:p>
            <a:r>
              <a:rPr lang="en-US" sz="1200" b="1" i="0" u="none" dirty="0" smtClean="0">
                <a:solidFill>
                  <a:srgbClr val="FF0000"/>
                </a:solidFill>
              </a:rPr>
              <a:t>Note:</a:t>
            </a:r>
            <a:r>
              <a:rPr lang="en-US" sz="1200" b="0" i="1" u="none" dirty="0" smtClean="0">
                <a:solidFill>
                  <a:srgbClr val="FF0000"/>
                </a:solidFill>
              </a:rPr>
              <a:t> 14 CFR Part 3.5 contains the FAA’s Definition of Airworthy</a:t>
            </a:r>
          </a:p>
          <a:p>
            <a:endParaRPr lang="en-US" sz="1200" dirty="0" smtClean="0"/>
          </a:p>
          <a:p>
            <a:pPr marL="0" indent="0">
              <a:buNone/>
            </a:pPr>
            <a:r>
              <a:rPr lang="en-US" sz="1200" dirty="0" smtClean="0"/>
              <a:t>An aircraft with a type certificate (TC) is airworthy when:</a:t>
            </a:r>
          </a:p>
          <a:p>
            <a:r>
              <a:rPr lang="en-US" sz="1200" dirty="0" smtClean="0"/>
              <a:t>It conforms to its U.S. TC </a:t>
            </a:r>
          </a:p>
          <a:p>
            <a:r>
              <a:rPr lang="en-US" sz="1200" dirty="0" smtClean="0"/>
              <a:t>Is in a Condition for Safe Operation (CSO). </a:t>
            </a:r>
          </a:p>
          <a:p>
            <a:pPr marL="0" indent="0">
              <a:buNone/>
            </a:pPr>
            <a:endParaRPr lang="en-US" sz="1100" dirty="0" smtClean="0"/>
          </a:p>
          <a:p>
            <a:pPr marL="0" indent="0">
              <a:buNone/>
            </a:pPr>
            <a:r>
              <a:rPr lang="en-US" sz="1200" dirty="0" smtClean="0"/>
              <a:t>If a non-type-certificated aircraft is airworthy when:</a:t>
            </a:r>
          </a:p>
          <a:p>
            <a:r>
              <a:rPr lang="en-US" sz="1200" dirty="0" smtClean="0"/>
              <a:t>Is in a Condition for Safe Operation</a:t>
            </a:r>
          </a:p>
          <a:p>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Presentation Note: </a:t>
            </a:r>
            <a:r>
              <a:rPr lang="en-US" sz="1200" i="1" kern="1200" dirty="0" smtClean="0">
                <a:solidFill>
                  <a:schemeClr val="tx1"/>
                </a:solidFill>
                <a:effectLst/>
                <a:latin typeface="Times New Roman" pitchFamily="18" charset="0"/>
                <a:ea typeface="+mn-ea"/>
                <a:cs typeface="+mn-cs"/>
              </a:rPr>
              <a:t>Each Type Certificate is considered to include the type design, the operating limitations, the certificate data sheet, the applicable regulations of this subchapter with which the FAA records compliance, and any other conditions or limitations prescribed or the product of this subchapter.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What is meant by the term "in a condition for safe operation?"</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This is an initial determination by an FAA inspector or authorized Representative of the Administrator that the overall condition of an aircraft is conducive to safe operations. This refers to the condition of the aircraft relative to wear and deterioration, e.g., skin corrosion, window delamination/crazing, fluid leaks, tire wear, etc.</a:t>
            </a:r>
          </a:p>
          <a:p>
            <a:endParaRPr lang="en-US" sz="1200" b="1"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Plus…</a:t>
            </a:r>
          </a:p>
          <a:p>
            <a:endParaRPr lang="en-US" sz="1200" b="1" i="0" kern="1200" dirty="0" smtClean="0">
              <a:solidFill>
                <a:schemeClr val="tx1"/>
              </a:solidFill>
              <a:effectLst/>
              <a:latin typeface="Times New Roman" pitchFamily="18" charset="0"/>
              <a:ea typeface="+mn-ea"/>
              <a:cs typeface="+mn-cs"/>
            </a:endParaRPr>
          </a:p>
          <a:p>
            <a:r>
              <a:rPr lang="en-US" sz="1200" b="1" i="0" kern="1200" dirty="0" smtClean="0">
                <a:solidFill>
                  <a:schemeClr val="tx1"/>
                </a:solidFill>
                <a:effectLst/>
                <a:latin typeface="Times New Roman" pitchFamily="18" charset="0"/>
                <a:ea typeface="+mn-ea"/>
                <a:cs typeface="+mn-cs"/>
              </a:rPr>
              <a:t>How does the FAA determine that an aircraft is in a condition for safe operation?</a:t>
            </a:r>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sz="1200" b="0" i="0" kern="1200" dirty="0" smtClean="0">
                <a:solidFill>
                  <a:schemeClr val="tx1"/>
                </a:solidFill>
                <a:effectLst/>
                <a:latin typeface="Times New Roman" pitchFamily="18" charset="0"/>
                <a:ea typeface="+mn-ea"/>
                <a:cs typeface="+mn-cs"/>
              </a:rPr>
              <a:t>The FAA inspector or authorized Representative of the Administrator will make an initial determination as to the overall condition of the aircraft.  The aircraft items evaluated depend on information such as aircraft make, model, age, type, completeness of maintenance records of the aircraft, and the overall condition of the aircraft.</a:t>
            </a:r>
          </a:p>
          <a:p>
            <a:endParaRPr lang="en-US" sz="1200" b="1" i="0" kern="1200" dirty="0" smtClean="0">
              <a:solidFill>
                <a:schemeClr val="tx1"/>
              </a:solidFill>
              <a:effectLst/>
              <a:latin typeface="Times New Roman" pitchFamily="18" charset="0"/>
              <a:ea typeface="+mn-ea"/>
              <a:cs typeface="+mn-cs"/>
            </a:endParaRPr>
          </a:p>
          <a:p>
            <a:r>
              <a:rPr lang="en-US" sz="1200" b="1" dirty="0" smtClean="0"/>
              <a:t>(Next Slide)</a:t>
            </a:r>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5</a:t>
            </a:fld>
            <a:endParaRPr lang="en-US"/>
          </a:p>
        </p:txBody>
      </p:sp>
    </p:spTree>
    <p:extLst>
      <p:ext uri="{BB962C8B-B14F-4D97-AF65-F5344CB8AC3E}">
        <p14:creationId xmlns:p14="http://schemas.microsoft.com/office/powerpoint/2010/main" val="3430314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Condition for Safe Operation (CSO)…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A Condition so as to operate in the manner intended by the </a:t>
            </a:r>
            <a:r>
              <a:rPr lang="en-US" sz="2800" i="1" u="sng" dirty="0" smtClean="0"/>
              <a:t>manufacturer!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800" i="1" u="sng"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i="0" u="none" baseline="0" dirty="0" smtClean="0"/>
              <a:t>That strip of duct tape on the wing covering up that fresh air vent on your Cessna 172 is NOT manufacturer intended.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800" i="0" u="none"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i="0" u="none" baseline="0" dirty="0" smtClean="0"/>
              <a:t>Ask your mechanic if you are not certain.  Something as simple as hanging a Go Pro under the wing could be catastrophic.</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800" i="0" u="none"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b="1" i="0" baseline="0" dirty="0" smtClean="0"/>
              <a:t>Example: </a:t>
            </a:r>
            <a:r>
              <a:rPr lang="en-US" sz="2800" i="0" baseline="0" dirty="0" smtClean="0"/>
              <a:t>Main tires on a Citation 500 Series aircraft are limited to ±5 lbs. of air from that specified in the manual. Any operation of the aircraft with the air pressure limit out of CSO requires replacing the affected tire(s). </a:t>
            </a:r>
            <a:endParaRPr lang="en-US" sz="2800" i="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800" i="0" u="none"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800" b="1" i="0" u="none" baseline="0" dirty="0" smtClean="0"/>
              <a:t>(Next Slide)</a:t>
            </a:r>
            <a:endParaRPr lang="en-US" sz="3200" b="1" i="0" u="none"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6</a:t>
            </a:fld>
            <a:endParaRPr lang="en-US"/>
          </a:p>
        </p:txBody>
      </p:sp>
    </p:spTree>
    <p:extLst>
      <p:ext uri="{BB962C8B-B14F-4D97-AF65-F5344CB8AC3E}">
        <p14:creationId xmlns:p14="http://schemas.microsoft.com/office/powerpoint/2010/main" val="1163251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dirty="0" smtClean="0"/>
              <a:t>An</a:t>
            </a:r>
            <a:r>
              <a:rPr lang="en-US" sz="1200" i="0" baseline="0" dirty="0" smtClean="0"/>
              <a:t> example of manufacturer history, the Thrush Aircraft TC has had 6 owners since its original TC was approved.  Each has revised or added new aircraft models to the TC.</a:t>
            </a:r>
            <a:endParaRPr lang="en-US" sz="1200" i="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i="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t>Changes to increase the max gross weight, changes affecting control surfaces, or a host of other items such as hopper size, winglets, GPS Systems, etc. are monitored by the TC holders. The new TC holders and their alterations must go through the approval process of testing and certification with their new modifications.  The originally approved TC will then be “</a:t>
            </a:r>
            <a:r>
              <a:rPr lang="en-US" sz="1200" b="1" i="0" baseline="0" dirty="0" smtClean="0"/>
              <a:t>Revised</a:t>
            </a:r>
            <a:r>
              <a:rPr lang="en-US" sz="1200" i="0" baseline="0" dirty="0" smtClean="0"/>
              <a:t>” or a new model added.</a:t>
            </a:r>
            <a:r>
              <a:rPr lang="en-US" sz="1200" dirty="0" smtClean="0"/>
              <a:t> Consider who the manufacturer was at the time of certification, this is often</a:t>
            </a:r>
            <a:r>
              <a:rPr lang="en-US" sz="1200" baseline="0" dirty="0" smtClean="0"/>
              <a:t> based on aircraft serial number rather than a specific type (i.e. Cessna 172)</a:t>
            </a:r>
            <a:r>
              <a:rPr lang="en-US" sz="1200"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i="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Note:</a:t>
            </a:r>
            <a:r>
              <a:rPr lang="en-US" dirty="0" smtClean="0"/>
              <a:t> </a:t>
            </a:r>
            <a:r>
              <a:rPr lang="en-US" i="1" dirty="0" smtClean="0"/>
              <a:t>The TC</a:t>
            </a:r>
            <a:r>
              <a:rPr lang="en-US" i="1" baseline="0" dirty="0" smtClean="0"/>
              <a:t> will have limitations and special provisions necessary to maintain airworthiness.</a:t>
            </a:r>
            <a:endParaRPr lang="en-US" i="1" dirty="0" smtClean="0"/>
          </a:p>
          <a:p>
            <a:endParaRPr lang="en-US" sz="1200" baseline="0" dirty="0" smtClean="0"/>
          </a:p>
          <a:p>
            <a:r>
              <a:rPr lang="en-US" sz="1200" b="1" baseline="0" dirty="0" smtClean="0"/>
              <a:t>(Next Slide)</a:t>
            </a:r>
            <a:endParaRPr lang="en-US" b="1"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9E1A830-7260-4E77-93BE-5B6FD74EE4C1}" type="slidenum">
              <a:rPr lang="en-US" smtClean="0"/>
              <a:pPr>
                <a:defRPr/>
              </a:pPr>
              <a:t>7</a:t>
            </a:fld>
            <a:endParaRPr lang="en-US"/>
          </a:p>
        </p:txBody>
      </p:sp>
    </p:spTree>
    <p:extLst>
      <p:ext uri="{BB962C8B-B14F-4D97-AF65-F5344CB8AC3E}">
        <p14:creationId xmlns:p14="http://schemas.microsoft.com/office/powerpoint/2010/main" val="398150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b="0" baseline="0" dirty="0" smtClean="0"/>
              <a:t>As you can see here, there are 34 TCs available for the same airframe, or rather revisions or modifications to the original TC.  </a:t>
            </a:r>
          </a:p>
          <a:p>
            <a:endParaRPr lang="en-US" sz="1200" b="0" baseline="0" dirty="0" smtClean="0"/>
          </a:p>
          <a:p>
            <a:r>
              <a:rPr lang="en-US" sz="1200" b="0" baseline="0" dirty="0" smtClean="0"/>
              <a:t>Something to think about:</a:t>
            </a:r>
          </a:p>
          <a:p>
            <a:endParaRPr lang="en-US" sz="1200" b="1" baseline="0" dirty="0" smtClean="0"/>
          </a:p>
          <a:p>
            <a:r>
              <a:rPr lang="en-US" sz="1200" i="0" baseline="0" dirty="0" smtClean="0"/>
              <a:t>In its day, a Snow Aircraft was designed to be flown at a Maximum weight of 6000 lbs.  Under the terms outlined in the TC, Civil Aeronautics Manual 8 (CAM 8) (Advisory back in the day…) could be referred to if the owner chose to increase a manufacturers maximum weight (not a limitation by TC).   What once was considered a 35,000 hour airframe is today considered to be a 6-8000 hour airframe due to operations exceeding the maximum weight while disregarding the intent of the CAM.   Typically, CAM 8 would allow for a 31% (1800 lbs.) increase in Gross weight to a maximum bank angle of 30 degrees.  Accident data from Owner/Operators on these weight increases has been reported as high as 62% over the “BEST PRACTICE” which greatly exceeds that allowed in the TC by the manufacturer and suggested by the CAM.   </a:t>
            </a:r>
          </a:p>
          <a:p>
            <a:endParaRPr lang="en-US" sz="1200" i="0" baseline="0" dirty="0" smtClean="0"/>
          </a:p>
          <a:p>
            <a:r>
              <a:rPr lang="en-US" sz="1200" i="0" baseline="0" dirty="0" smtClean="0"/>
              <a:t>Expression used in aviation:  “If it fits in there and you can get the door closed…”</a:t>
            </a:r>
          </a:p>
          <a:p>
            <a:r>
              <a:rPr lang="en-US" sz="1200" i="0" baseline="0" dirty="0" smtClean="0"/>
              <a:t>That does not mean it’s true.</a:t>
            </a:r>
          </a:p>
          <a:p>
            <a:endParaRPr lang="en-US" sz="1200" i="0" baseline="0" dirty="0" smtClean="0"/>
          </a:p>
          <a:p>
            <a:r>
              <a:rPr lang="en-US" sz="1200"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8</a:t>
            </a:fld>
            <a:endParaRPr lang="en-US"/>
          </a:p>
        </p:txBody>
      </p:sp>
    </p:spTree>
    <p:extLst>
      <p:ext uri="{BB962C8B-B14F-4D97-AF65-F5344CB8AC3E}">
        <p14:creationId xmlns:p14="http://schemas.microsoft.com/office/powerpoint/2010/main" val="186111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i="0" baseline="0" dirty="0" smtClean="0"/>
              <a:t>For example, an operation that may come up would be a flight with a door removed from your aircraft.  Some manufacturers allow, some do not.</a:t>
            </a:r>
          </a:p>
          <a:p>
            <a:endParaRPr lang="en-US" sz="1200" i="0" baseline="0" dirty="0" smtClean="0"/>
          </a:p>
          <a:p>
            <a:r>
              <a:rPr lang="en-US" sz="1200" i="0" baseline="0" dirty="0" smtClean="0"/>
              <a:t>Review the history of your airframe to fully understand what is allowed by the type design. </a:t>
            </a:r>
          </a:p>
          <a:p>
            <a:endParaRPr lang="en-US" sz="1200" i="0" baseline="0" dirty="0" smtClean="0"/>
          </a:p>
          <a:p>
            <a:r>
              <a:rPr lang="en-US" sz="1200" i="0" baseline="0" dirty="0" smtClean="0"/>
              <a:t>Contact the TC holder if you have any questions about your operation of the aircraft.  </a:t>
            </a: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9</a:t>
            </a:fld>
            <a:endParaRPr lang="en-US"/>
          </a:p>
        </p:txBody>
      </p:sp>
    </p:spTree>
    <p:extLst>
      <p:ext uri="{BB962C8B-B14F-4D97-AF65-F5344CB8AC3E}">
        <p14:creationId xmlns:p14="http://schemas.microsoft.com/office/powerpoint/2010/main" val="4031881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3491" name="Rectangle 1027"/>
          <p:cNvSpPr>
            <a:spLocks noGrp="1" noChangeArrowheads="1"/>
          </p:cNvSpPr>
          <p:nvPr>
            <p:ph type="subTitle" idx="1" hasCustomPrompt="1"/>
          </p:nvPr>
        </p:nvSpPr>
        <p:spPr>
          <a:xfrm>
            <a:off x="626524" y="2186745"/>
            <a:ext cx="5477369" cy="1067092"/>
          </a:xfrm>
        </p:spPr>
        <p:txBody>
          <a:bodyPr/>
          <a:lstStyle>
            <a:lvl1pPr marL="0" indent="0">
              <a:buFontTx/>
              <a:buNone/>
              <a:defRPr sz="24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420656" y="4531292"/>
            <a:ext cx="54129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1D2F68"/>
                </a:solidFill>
              </a:rPr>
              <a:t>Presented to:</a:t>
            </a:r>
          </a:p>
          <a:p>
            <a:pPr>
              <a:buFontTx/>
              <a:buNone/>
            </a:pPr>
            <a:r>
              <a:rPr lang="en-US" sz="1200" dirty="0">
                <a:solidFill>
                  <a:srgbClr val="1D2F68"/>
                </a:solidFill>
              </a:rPr>
              <a:t>By:</a:t>
            </a:r>
          </a:p>
          <a:p>
            <a:pPr>
              <a:buFontTx/>
              <a:buNone/>
            </a:pPr>
            <a:r>
              <a:rPr lang="en-US" sz="12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1"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8120572" y="489473"/>
            <a:ext cx="2728825" cy="862523"/>
            <a:chOff x="6090426" y="396164"/>
            <a:chExt cx="2046618" cy="862523"/>
          </a:xfrm>
        </p:grpSpPr>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90426" y="396164"/>
              <a:ext cx="767572" cy="86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6998271" y="513273"/>
              <a:ext cx="1138773" cy="44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350" b="1" dirty="0">
                  <a:solidFill>
                    <a:srgbClr val="002060"/>
                  </a:solidFill>
                </a:rPr>
                <a:t>Federal </a:t>
              </a:r>
              <a:r>
                <a:rPr lang="en-US" sz="1350" b="1" dirty="0" smtClean="0">
                  <a:solidFill>
                    <a:srgbClr val="002060"/>
                  </a:solidFill>
                </a:rPr>
                <a:t>Aviation</a:t>
              </a:r>
            </a:p>
            <a:p>
              <a:pPr>
                <a:lnSpc>
                  <a:spcPct val="85000"/>
                </a:lnSpc>
                <a:spcBef>
                  <a:spcPct val="0"/>
                </a:spcBef>
                <a:buFontTx/>
                <a:buNone/>
              </a:pPr>
              <a:r>
                <a:rPr lang="en-US" sz="1350" b="1" dirty="0" smtClean="0">
                  <a:solidFill>
                    <a:srgbClr val="002060"/>
                  </a:solidFill>
                </a:rPr>
                <a:t>Administration</a:t>
              </a:r>
              <a:endParaRPr lang="en-US" sz="1350" b="1" dirty="0">
                <a:solidFill>
                  <a:srgbClr val="002060"/>
                </a:solidFill>
              </a:endParaRPr>
            </a:p>
          </p:txBody>
        </p:sp>
      </p:grpSp>
      <p:sp>
        <p:nvSpPr>
          <p:cNvPr id="12" name="Rectangle 1026"/>
          <p:cNvSpPr txBox="1">
            <a:spLocks noChangeArrowheads="1"/>
          </p:cNvSpPr>
          <p:nvPr userDrawn="1"/>
        </p:nvSpPr>
        <p:spPr bwMode="auto">
          <a:xfrm>
            <a:off x="481723" y="5633216"/>
            <a:ext cx="5318565"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400" dirty="0" smtClean="0"/>
              <a:t>Produced</a:t>
            </a:r>
            <a:r>
              <a:rPr lang="en-US" sz="1400" baseline="0" dirty="0" smtClean="0"/>
              <a:t> by National FAA Safety Team (FAASTeam)</a:t>
            </a:r>
            <a:endParaRPr lang="en-US" sz="1400" i="0" baseline="0" dirty="0" smtClean="0"/>
          </a:p>
        </p:txBody>
      </p:sp>
      <p:sp>
        <p:nvSpPr>
          <p:cNvPr id="15" name="Rectangle 1027"/>
          <p:cNvSpPr txBox="1">
            <a:spLocks noChangeArrowheads="1"/>
          </p:cNvSpPr>
          <p:nvPr userDrawn="1"/>
        </p:nvSpPr>
        <p:spPr bwMode="auto">
          <a:xfrm>
            <a:off x="178569" y="558642"/>
            <a:ext cx="6373281" cy="158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2400" b="1" baseline="0">
                <a:solidFill>
                  <a:schemeClr val="bg2"/>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a:lstStyle>
          <a:p>
            <a:pPr algn="ctr"/>
            <a:r>
              <a:rPr lang="en-US" sz="3600" kern="0" dirty="0" smtClean="0">
                <a:solidFill>
                  <a:srgbClr val="002060"/>
                </a:solidFill>
              </a:rPr>
              <a:t>The National FAA Safety Team Presents</a:t>
            </a:r>
          </a:p>
        </p:txBody>
      </p:sp>
      <p:pic>
        <p:nvPicPr>
          <p:cNvPr id="3074" name="Picture 2" descr="C:\Users\JAYMFL~1\AppData\Local\Temp\SNAGHTML8bc86c.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70797" y="1276936"/>
            <a:ext cx="3985300" cy="24459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AYMFL~1\AppData\Local\Temp\SNAGHTML97a039.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278106">
            <a:off x="8540522" y="3592672"/>
            <a:ext cx="2821229" cy="254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660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253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69372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3" y="1508129"/>
            <a:ext cx="5264151"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3" y="1508129"/>
            <a:ext cx="5266267"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82360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41257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7982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3491" name="Rectangle 1027"/>
          <p:cNvSpPr>
            <a:spLocks noGrp="1" noChangeArrowheads="1"/>
          </p:cNvSpPr>
          <p:nvPr>
            <p:ph type="subTitle" idx="1" hasCustomPrompt="1"/>
          </p:nvPr>
        </p:nvSpPr>
        <p:spPr>
          <a:xfrm>
            <a:off x="991782" y="3036801"/>
            <a:ext cx="5477369" cy="1067092"/>
          </a:xfrm>
        </p:spPr>
        <p:txBody>
          <a:bodyPr/>
          <a:lstStyle>
            <a:lvl1pPr marL="0" indent="0">
              <a:buFontTx/>
              <a:buNone/>
              <a:defRPr sz="24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508000" y="4800601"/>
            <a:ext cx="54129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1D2F68"/>
                </a:solidFill>
              </a:rPr>
              <a:t>Presented to:</a:t>
            </a:r>
          </a:p>
          <a:p>
            <a:pPr>
              <a:buFontTx/>
              <a:buNone/>
            </a:pPr>
            <a:r>
              <a:rPr lang="en-US" sz="1200" dirty="0">
                <a:solidFill>
                  <a:srgbClr val="1D2F68"/>
                </a:solidFill>
              </a:rPr>
              <a:t>By:</a:t>
            </a:r>
          </a:p>
          <a:p>
            <a:pPr>
              <a:buFontTx/>
              <a:buNone/>
            </a:pPr>
            <a:r>
              <a:rPr lang="en-US" sz="12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1"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userDrawn="1"/>
        </p:nvGrpSpPr>
        <p:grpSpPr>
          <a:xfrm>
            <a:off x="7823202" y="304801"/>
            <a:ext cx="2990083" cy="862523"/>
            <a:chOff x="5922474" y="414825"/>
            <a:chExt cx="2242562" cy="862523"/>
          </a:xfrm>
        </p:grpSpPr>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922474" y="414825"/>
              <a:ext cx="859211" cy="86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7026263" y="606579"/>
              <a:ext cx="1138773" cy="44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350" b="1" dirty="0">
                  <a:solidFill>
                    <a:srgbClr val="002060"/>
                  </a:solidFill>
                </a:rPr>
                <a:t>Federal </a:t>
              </a:r>
              <a:r>
                <a:rPr lang="en-US" sz="1350" b="1" dirty="0" smtClean="0">
                  <a:solidFill>
                    <a:srgbClr val="002060"/>
                  </a:solidFill>
                </a:rPr>
                <a:t>Aviation</a:t>
              </a:r>
            </a:p>
            <a:p>
              <a:pPr>
                <a:lnSpc>
                  <a:spcPct val="85000"/>
                </a:lnSpc>
                <a:spcBef>
                  <a:spcPct val="0"/>
                </a:spcBef>
                <a:buFontTx/>
                <a:buNone/>
              </a:pPr>
              <a:r>
                <a:rPr lang="en-US" sz="1350" b="1" dirty="0" smtClean="0">
                  <a:solidFill>
                    <a:srgbClr val="002060"/>
                  </a:solidFill>
                </a:rPr>
                <a:t>Administration</a:t>
              </a:r>
              <a:endParaRPr lang="en-US" sz="1350" b="1" dirty="0">
                <a:solidFill>
                  <a:srgbClr val="002060"/>
                </a:solidFill>
              </a:endParaRPr>
            </a:p>
          </p:txBody>
        </p:sp>
      </p:grpSp>
      <p:sp>
        <p:nvSpPr>
          <p:cNvPr id="12" name="Rectangle 1026"/>
          <p:cNvSpPr txBox="1">
            <a:spLocks noChangeArrowheads="1"/>
          </p:cNvSpPr>
          <p:nvPr userDrawn="1"/>
        </p:nvSpPr>
        <p:spPr bwMode="auto">
          <a:xfrm>
            <a:off x="508000" y="5638800"/>
            <a:ext cx="5318565"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400" dirty="0" smtClean="0"/>
              <a:t>Produced</a:t>
            </a:r>
            <a:r>
              <a:rPr lang="en-US" sz="1400" baseline="0" dirty="0" smtClean="0"/>
              <a:t> by National FAA Safety Team (FAASTeam)</a:t>
            </a:r>
            <a:endParaRPr lang="en-US" sz="1400" i="0" baseline="0" dirty="0" smtClean="0"/>
          </a:p>
        </p:txBody>
      </p:sp>
      <p:sp>
        <p:nvSpPr>
          <p:cNvPr id="15" name="Rectangle 1027"/>
          <p:cNvSpPr txBox="1">
            <a:spLocks noChangeArrowheads="1"/>
          </p:cNvSpPr>
          <p:nvPr userDrawn="1"/>
        </p:nvSpPr>
        <p:spPr bwMode="auto">
          <a:xfrm>
            <a:off x="718896" y="721595"/>
            <a:ext cx="6373281" cy="158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2400" b="1" baseline="0">
                <a:solidFill>
                  <a:schemeClr val="bg2"/>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a:lstStyle>
          <a:p>
            <a:pPr algn="ctr"/>
            <a:r>
              <a:rPr lang="en-US" sz="3600" kern="0" dirty="0" smtClean="0">
                <a:solidFill>
                  <a:srgbClr val="002060"/>
                </a:solidFill>
              </a:rPr>
              <a:t>The National FAA Safety Team Presents</a:t>
            </a:r>
          </a:p>
        </p:txBody>
      </p:sp>
      <p:pic>
        <p:nvPicPr>
          <p:cNvPr id="4" name="Picture 3"/>
          <p:cNvPicPr>
            <a:picLocks noChangeAspect="1"/>
          </p:cNvPicPr>
          <p:nvPr userDrawn="1"/>
        </p:nvPicPr>
        <p:blipFill>
          <a:blip r:embed="rId4"/>
          <a:stretch>
            <a:fillRect/>
          </a:stretch>
        </p:blipFill>
        <p:spPr>
          <a:xfrm>
            <a:off x="7416800" y="1219201"/>
            <a:ext cx="4623192" cy="5258223"/>
          </a:xfrm>
          <a:prstGeom prst="rect">
            <a:avLst/>
          </a:prstGeom>
        </p:spPr>
      </p:pic>
    </p:spTree>
    <p:extLst>
      <p:ext uri="{BB962C8B-B14F-4D97-AF65-F5344CB8AC3E}">
        <p14:creationId xmlns:p14="http://schemas.microsoft.com/office/powerpoint/2010/main" val="34099036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9485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3" y="1508129"/>
            <a:ext cx="5264151"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3" y="1508129"/>
            <a:ext cx="5266267"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9387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3042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w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userDrawn="1"/>
        </p:nvSpPr>
        <p:spPr bwMode="auto">
          <a:xfrm>
            <a:off x="0" y="6035680"/>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1"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4" y="1508129"/>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56345" name="Group 25"/>
          <p:cNvGrpSpPr>
            <a:grpSpLocks/>
          </p:cNvGrpSpPr>
          <p:nvPr/>
        </p:nvGrpSpPr>
        <p:grpSpPr bwMode="auto">
          <a:xfrm>
            <a:off x="8138599" y="6176961"/>
            <a:ext cx="1864786" cy="554038"/>
            <a:chOff x="4037" y="3891"/>
            <a:chExt cx="881" cy="349"/>
          </a:xfrm>
        </p:grpSpPr>
        <p:pic>
          <p:nvPicPr>
            <p:cNvPr id="56346" name="Picture 26"/>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037" y="3891"/>
              <a:ext cx="323" cy="349"/>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407" y="3947"/>
              <a:ext cx="511"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900" b="1" dirty="0">
                  <a:solidFill>
                    <a:schemeClr val="bg1"/>
                  </a:solidFill>
                </a:rPr>
                <a:t>Federal Aviation</a:t>
              </a:r>
            </a:p>
            <a:p>
              <a:pPr>
                <a:lnSpc>
                  <a:spcPct val="85000"/>
                </a:lnSpc>
                <a:spcBef>
                  <a:spcPct val="0"/>
                </a:spcBef>
                <a:buFontTx/>
                <a:buNone/>
              </a:pPr>
              <a:r>
                <a:rPr lang="en-US" sz="900" b="1" dirty="0">
                  <a:solidFill>
                    <a:schemeClr val="bg1"/>
                  </a:solidFill>
                </a:rPr>
                <a:t>Administration</a:t>
              </a:r>
            </a:p>
          </p:txBody>
        </p:sp>
      </p:grpSp>
      <p:sp>
        <p:nvSpPr>
          <p:cNvPr id="56349" name="Text Box 29" hidden="1"/>
          <p:cNvSpPr txBox="1">
            <a:spLocks noChangeArrowheads="1"/>
          </p:cNvSpPr>
          <p:nvPr/>
        </p:nvSpPr>
        <p:spPr bwMode="auto">
          <a:xfrm>
            <a:off x="599021" y="6205539"/>
            <a:ext cx="637963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588433" y="6384925"/>
            <a:ext cx="498686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8">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8">
            <a:extLst>
              <a:ext uri="{28A0092B-C50C-407E-A947-70E740481C1C}">
                <a14:useLocalDpi xmlns:a14="http://schemas.microsoft.com/office/drawing/2010/main" val="0"/>
              </a:ext>
            </a:extLst>
          </a:blip>
          <a:srcRect r="10428" b="1045"/>
          <a:stretch/>
        </p:blipFill>
        <p:spPr bwMode="auto">
          <a:xfrm flipH="1" flipV="1">
            <a:off x="0"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userDrawn="1"/>
        </p:nvSpPr>
        <p:spPr>
          <a:xfrm>
            <a:off x="727064" y="6169038"/>
            <a:ext cx="6336344" cy="523220"/>
          </a:xfrm>
          <a:prstGeom prst="rect">
            <a:avLst/>
          </a:prstGeom>
          <a:noFill/>
        </p:spPr>
        <p:txBody>
          <a:bodyPr wrap="square" rtlCol="0">
            <a:spAutoFit/>
          </a:bodyPr>
          <a:lstStyle/>
          <a:p>
            <a:pPr>
              <a:buNone/>
            </a:pPr>
            <a:r>
              <a:rPr lang="en-US" sz="2800" b="1" i="1" dirty="0" smtClean="0">
                <a:solidFill>
                  <a:schemeClr val="bg1"/>
                </a:solidFill>
                <a:effectLst>
                  <a:outerShdw blurRad="38100" dist="38100" dir="2700000" algn="tl">
                    <a:srgbClr val="000000">
                      <a:alpha val="43137"/>
                    </a:srgbClr>
                  </a:outerShdw>
                </a:effectLst>
                <a:latin typeface="Palatino Linotype" panose="02040502050505030304" pitchFamily="18" charset="0"/>
              </a:rPr>
              <a:t>Join us:  www.faasafety.gov</a:t>
            </a:r>
            <a:endParaRPr lang="en-US" sz="2800" b="1" i="1" dirty="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4264274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hf sldNum="0"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userDrawn="1"/>
        </p:nvSpPr>
        <p:spPr bwMode="auto">
          <a:xfrm>
            <a:off x="0" y="6035680"/>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1"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4" y="1508129"/>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56345" name="Group 25"/>
          <p:cNvGrpSpPr>
            <a:grpSpLocks/>
          </p:cNvGrpSpPr>
          <p:nvPr/>
        </p:nvGrpSpPr>
        <p:grpSpPr bwMode="auto">
          <a:xfrm>
            <a:off x="8138599" y="6176961"/>
            <a:ext cx="1864786" cy="554038"/>
            <a:chOff x="4037" y="3891"/>
            <a:chExt cx="881" cy="349"/>
          </a:xfrm>
        </p:grpSpPr>
        <p:pic>
          <p:nvPicPr>
            <p:cNvPr id="56346" name="Picture 26"/>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037" y="3891"/>
              <a:ext cx="359" cy="349"/>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407" y="3947"/>
              <a:ext cx="511"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900" b="1" dirty="0">
                  <a:solidFill>
                    <a:schemeClr val="bg1"/>
                  </a:solidFill>
                </a:rPr>
                <a:t>Federal Aviation</a:t>
              </a:r>
            </a:p>
            <a:p>
              <a:pPr>
                <a:lnSpc>
                  <a:spcPct val="85000"/>
                </a:lnSpc>
                <a:spcBef>
                  <a:spcPct val="0"/>
                </a:spcBef>
                <a:buFontTx/>
                <a:buNone/>
              </a:pPr>
              <a:r>
                <a:rPr lang="en-US" sz="900" b="1" dirty="0">
                  <a:solidFill>
                    <a:schemeClr val="bg1"/>
                  </a:solidFill>
                </a:rPr>
                <a:t>Administration</a:t>
              </a:r>
            </a:p>
          </p:txBody>
        </p:sp>
      </p:grpSp>
      <p:sp>
        <p:nvSpPr>
          <p:cNvPr id="56349" name="Text Box 29" hidden="1"/>
          <p:cNvSpPr txBox="1">
            <a:spLocks noChangeArrowheads="1"/>
          </p:cNvSpPr>
          <p:nvPr/>
        </p:nvSpPr>
        <p:spPr bwMode="auto">
          <a:xfrm>
            <a:off x="599021" y="6205539"/>
            <a:ext cx="637963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588433" y="6384925"/>
            <a:ext cx="498686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8">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8">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userDrawn="1"/>
        </p:nvSpPr>
        <p:spPr>
          <a:xfrm>
            <a:off x="727064" y="6169038"/>
            <a:ext cx="6336344" cy="523220"/>
          </a:xfrm>
          <a:prstGeom prst="rect">
            <a:avLst/>
          </a:prstGeom>
          <a:noFill/>
        </p:spPr>
        <p:txBody>
          <a:bodyPr wrap="square" rtlCol="0">
            <a:spAutoFit/>
          </a:bodyPr>
          <a:lstStyle/>
          <a:p>
            <a:pPr>
              <a:buNone/>
            </a:pPr>
            <a:r>
              <a:rPr lang="en-US" sz="2800" b="1" i="1" dirty="0" smtClean="0">
                <a:solidFill>
                  <a:schemeClr val="bg1"/>
                </a:solidFill>
                <a:effectLst>
                  <a:outerShdw blurRad="38100" dist="38100" dir="2700000" algn="tl">
                    <a:srgbClr val="000000">
                      <a:alpha val="43137"/>
                    </a:srgbClr>
                  </a:outerShdw>
                </a:effectLst>
                <a:latin typeface="Palatino Linotype" panose="02040502050505030304" pitchFamily="18" charset="0"/>
              </a:rPr>
              <a:t>Join us:  www.faasafety.gov</a:t>
            </a:r>
            <a:endParaRPr lang="en-US" sz="2800" b="1" i="1" dirty="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1891902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iming>
    <p:tnLst>
      <p:par>
        <p:cTn id="1" dur="indefinite" restart="never" nodeType="tmRoot"/>
      </p:par>
    </p:tnLst>
  </p:timing>
  <p:hf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3.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hyperlink" Target="https://www.faa.gov/about/initiatives/gasafetyoutreach" TargetMode="Externa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7.xml"/><Relationship Id="rId5" Type="http://schemas.microsoft.com/office/2007/relationships/hdphoto" Target="../media/hdphoto6.wdp"/><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8.xml"/><Relationship Id="rId5" Type="http://schemas.microsoft.com/office/2007/relationships/hdphoto" Target="../media/hdphoto7.wdp"/><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71706" y="2118220"/>
            <a:ext cx="4108027" cy="1207015"/>
          </a:xfrm>
        </p:spPr>
        <p:txBody>
          <a:bodyPr/>
          <a:lstStyle/>
          <a:p>
            <a:pPr algn="ctr"/>
            <a:r>
              <a:rPr lang="en-US" sz="3600" dirty="0"/>
              <a:t>Preflight After Maintenance</a:t>
            </a:r>
          </a:p>
        </p:txBody>
      </p:sp>
      <p:sp>
        <p:nvSpPr>
          <p:cNvPr id="3" name="Text Box 17"/>
          <p:cNvSpPr txBox="1">
            <a:spLocks noChangeArrowheads="1"/>
          </p:cNvSpPr>
          <p:nvPr/>
        </p:nvSpPr>
        <p:spPr bwMode="auto">
          <a:xfrm>
            <a:off x="1813008" y="448851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4" name="Text Box 18"/>
          <p:cNvSpPr txBox="1">
            <a:spLocks noChangeArrowheads="1"/>
          </p:cNvSpPr>
          <p:nvPr/>
        </p:nvSpPr>
        <p:spPr bwMode="auto">
          <a:xfrm>
            <a:off x="1813008" y="48250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6" name="Text Box 19"/>
          <p:cNvSpPr txBox="1">
            <a:spLocks noChangeArrowheads="1"/>
          </p:cNvSpPr>
          <p:nvPr/>
        </p:nvSpPr>
        <p:spPr bwMode="auto">
          <a:xfrm>
            <a:off x="1813007" y="5161616"/>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3789252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8391" y="368662"/>
            <a:ext cx="8334374" cy="1081766"/>
          </a:xfrm>
        </p:spPr>
        <p:txBody>
          <a:bodyPr/>
          <a:lstStyle/>
          <a:p>
            <a:r>
              <a:rPr lang="en-US" dirty="0" smtClean="0"/>
              <a:t>Understand Why the aircraft was being worked on…</a:t>
            </a:r>
            <a:endParaRPr lang="en-US" dirty="0"/>
          </a:p>
        </p:txBody>
      </p:sp>
      <p:pic>
        <p:nvPicPr>
          <p:cNvPr id="5" name="Picture 8" descr="C:\Users\JAYMFL~1\AppData\Local\Temp\SNAGHTML6990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775">
            <a:off x="6805449" y="1084568"/>
            <a:ext cx="3289564" cy="46889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C:\Users\JAYMFL~1\AppData\Local\Temp\SNAGHTML97a0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52754">
            <a:off x="2091560" y="1797268"/>
            <a:ext cx="3308469" cy="397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309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04451" y="413251"/>
            <a:ext cx="2650499" cy="5446128"/>
          </a:xfrm>
        </p:spPr>
        <p:txBody>
          <a:bodyPr/>
          <a:lstStyle/>
          <a:p>
            <a:pPr marL="0" indent="0">
              <a:buNone/>
            </a:pPr>
            <a:r>
              <a:rPr lang="en-US" dirty="0" smtClean="0"/>
              <a:t>Aircraft Status Sheet</a:t>
            </a:r>
          </a:p>
          <a:p>
            <a:r>
              <a:rPr lang="en-US" sz="1800" dirty="0"/>
              <a:t>Continually update</a:t>
            </a:r>
          </a:p>
          <a:p>
            <a:pPr lvl="1"/>
            <a:r>
              <a:rPr lang="en-US" sz="1400" dirty="0"/>
              <a:t>Date / Year</a:t>
            </a:r>
          </a:p>
          <a:p>
            <a:pPr lvl="1"/>
            <a:r>
              <a:rPr lang="en-US" sz="1400" dirty="0"/>
              <a:t>Time / Hours</a:t>
            </a:r>
          </a:p>
          <a:p>
            <a:pPr lvl="1"/>
            <a:r>
              <a:rPr lang="en-US" sz="1400" dirty="0"/>
              <a:t>Condition</a:t>
            </a:r>
          </a:p>
          <a:p>
            <a:pPr lvl="1"/>
            <a:r>
              <a:rPr lang="en-US" sz="1400" dirty="0"/>
              <a:t>Type of Operation</a:t>
            </a:r>
          </a:p>
          <a:p>
            <a:pPr marL="285750" lvl="1">
              <a:buFont typeface="Arial" panose="020B0604020202020204" pitchFamily="34" charset="0"/>
              <a:buChar char="•"/>
            </a:pPr>
            <a:r>
              <a:rPr lang="en-US" b="1" dirty="0"/>
              <a:t>Owner/Operator Manage</a:t>
            </a:r>
          </a:p>
          <a:p>
            <a:pPr marL="285750" lvl="1">
              <a:buFont typeface="Arial" panose="020B0604020202020204" pitchFamily="34" charset="0"/>
              <a:buChar char="•"/>
            </a:pPr>
            <a:r>
              <a:rPr lang="en-US" b="1" dirty="0"/>
              <a:t>Used as a tracking tool</a:t>
            </a:r>
          </a:p>
          <a:p>
            <a:pPr marL="285750" lvl="1">
              <a:buFont typeface="Arial" panose="020B0604020202020204" pitchFamily="34" charset="0"/>
              <a:buChar char="•"/>
            </a:pPr>
            <a:r>
              <a:rPr lang="en-US" b="1" dirty="0"/>
              <a:t>Usually kept with the Aircraft</a:t>
            </a:r>
          </a:p>
          <a:p>
            <a:pPr marL="285750" lvl="1">
              <a:buFont typeface="Arial" panose="020B0604020202020204" pitchFamily="34" charset="0"/>
              <a:buChar char="•"/>
            </a:pPr>
            <a:r>
              <a:rPr lang="en-US" b="1" dirty="0"/>
              <a:t>Part of your preflight</a:t>
            </a:r>
          </a:p>
          <a:p>
            <a:pPr marL="285750" lvl="1">
              <a:buFont typeface="Arial" panose="020B0604020202020204" pitchFamily="34" charset="0"/>
              <a:buChar char="•"/>
            </a:pPr>
            <a:r>
              <a:rPr lang="en-US" b="1" dirty="0"/>
              <a:t>PIC Confirms</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66000"/>
                    </a14:imgEffect>
                  </a14:imgLayer>
                </a14:imgProps>
              </a:ext>
            </a:extLst>
          </a:blip>
          <a:stretch>
            <a:fillRect/>
          </a:stretch>
        </p:blipFill>
        <p:spPr>
          <a:xfrm>
            <a:off x="1692449" y="168442"/>
            <a:ext cx="5855463" cy="653314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5986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1844" y="635433"/>
            <a:ext cx="8472488" cy="609600"/>
          </a:xfrm>
        </p:spPr>
        <p:txBody>
          <a:bodyPr/>
          <a:lstStyle/>
          <a:p>
            <a:pPr algn="ctr"/>
            <a:r>
              <a:rPr lang="en-US" sz="3600" dirty="0"/>
              <a:t>Define:  Mechanical Irregularity</a:t>
            </a:r>
          </a:p>
        </p:txBody>
      </p:sp>
      <p:sp>
        <p:nvSpPr>
          <p:cNvPr id="3" name="Content Placeholder 2"/>
          <p:cNvSpPr>
            <a:spLocks noGrp="1"/>
          </p:cNvSpPr>
          <p:nvPr>
            <p:ph idx="1"/>
          </p:nvPr>
        </p:nvSpPr>
        <p:spPr>
          <a:xfrm>
            <a:off x="2187503" y="1750768"/>
            <a:ext cx="8050213" cy="3338470"/>
          </a:xfrm>
        </p:spPr>
        <p:txBody>
          <a:bodyPr/>
          <a:lstStyle/>
          <a:p>
            <a:pPr marL="0" indent="0" algn="ctr">
              <a:buNone/>
            </a:pPr>
            <a:r>
              <a:rPr lang="en-US" sz="3600" dirty="0"/>
              <a:t>Any deviation from the normal functioning of an aircraft component no matter how slight or momentary</a:t>
            </a:r>
          </a:p>
        </p:txBody>
      </p:sp>
    </p:spTree>
    <p:extLst>
      <p:ext uri="{BB962C8B-B14F-4D97-AF65-F5344CB8AC3E}">
        <p14:creationId xmlns:p14="http://schemas.microsoft.com/office/powerpoint/2010/main" val="1112436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52535" y="348875"/>
            <a:ext cx="7317934" cy="536975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0079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Into Maintenance (Owner)…</a:t>
            </a:r>
            <a:endParaRPr lang="en-US" dirty="0"/>
          </a:p>
        </p:txBody>
      </p:sp>
      <p:sp>
        <p:nvSpPr>
          <p:cNvPr id="3" name="Content Placeholder 2"/>
          <p:cNvSpPr>
            <a:spLocks noGrp="1"/>
          </p:cNvSpPr>
          <p:nvPr>
            <p:ph sz="half" idx="1"/>
          </p:nvPr>
        </p:nvSpPr>
        <p:spPr>
          <a:xfrm>
            <a:off x="1211583" y="1172850"/>
            <a:ext cx="4904737" cy="4391025"/>
          </a:xfrm>
        </p:spPr>
        <p:txBody>
          <a:bodyPr/>
          <a:lstStyle/>
          <a:p>
            <a:r>
              <a:rPr lang="en-US" sz="3200" dirty="0"/>
              <a:t>Trusted Facility?</a:t>
            </a:r>
          </a:p>
          <a:p>
            <a:r>
              <a:rPr lang="en-US" sz="3200" dirty="0"/>
              <a:t>Trusted Mechanic?</a:t>
            </a:r>
          </a:p>
          <a:p>
            <a:r>
              <a:rPr lang="en-US" sz="3200" dirty="0"/>
              <a:t>Alterations?</a:t>
            </a:r>
          </a:p>
          <a:p>
            <a:r>
              <a:rPr lang="en-US" sz="3200" dirty="0"/>
              <a:t>Discrepancies?</a:t>
            </a:r>
          </a:p>
          <a:p>
            <a:r>
              <a:rPr lang="en-US" sz="3200" dirty="0"/>
              <a:t>Time Limited Items?</a:t>
            </a:r>
          </a:p>
          <a:p>
            <a:r>
              <a:rPr lang="en-US" sz="3200" dirty="0"/>
              <a:t>Annual?</a:t>
            </a:r>
          </a:p>
          <a:p>
            <a:r>
              <a:rPr lang="en-US" sz="3200" dirty="0"/>
              <a:t>100 Hour?</a:t>
            </a:r>
          </a:p>
          <a:p>
            <a:pPr marL="0" indent="0">
              <a:buNone/>
            </a:pPr>
            <a:endParaRPr lang="en-US" dirty="0" smtClean="0"/>
          </a:p>
          <a:p>
            <a:pPr marL="0" indent="0">
              <a:buNone/>
            </a:pPr>
            <a:endParaRPr lang="en-US" dirty="0"/>
          </a:p>
        </p:txBody>
      </p:sp>
      <p:pic>
        <p:nvPicPr>
          <p:cNvPr id="5128" name="Picture 8" descr="C:\Users\JAYMFL~1\AppData\Local\Temp\SNAGHTML6990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944" y="1300798"/>
            <a:ext cx="2685855" cy="3828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C:\Users\JAYMFL~1\AppData\Local\Temp\SNAGHTML5a44d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566" y="1098506"/>
            <a:ext cx="2664885" cy="13449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JAYMFL~1\AppData\Local\Temp\SNAGHTML5722a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6600" y="2748280"/>
            <a:ext cx="264968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68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9218" name="Picture 2" descr="Free Photo | Blond pilot happy ex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091131"/>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bwMode="auto">
          <a:xfrm>
            <a:off x="6665626" y="224853"/>
            <a:ext cx="3882453" cy="3139023"/>
          </a:xfrm>
          <a:prstGeom prst="cloudCallout">
            <a:avLst>
              <a:gd name="adj1" fmla="val -65588"/>
              <a:gd name="adj2" fmla="val -22425"/>
            </a:avLst>
          </a:prstGeom>
          <a:solidFill>
            <a:schemeClr val="bg1"/>
          </a:solidFill>
          <a:ln>
            <a:noFill/>
          </a:ln>
          <a:effectLst>
            <a:outerShdw blurRad="292100" dist="50800" dir="2640000" sx="109000" sy="109000" algn="ctr" rotWithShape="0">
              <a:schemeClr val="bg2">
                <a:alpha val="97000"/>
              </a:schemeClr>
            </a:outerShdw>
          </a:effectLst>
          <a:extLst/>
        </p:spPr>
        <p:txBody>
          <a:bodyPr vert="horz" wrap="square" lIns="91440" tIns="45720" rIns="91440" bIns="45720" numCol="1" rtlCol="0" anchor="t" anchorCtr="0" compatLnSpc="1">
            <a:prstTxWarp prst="textNoShape">
              <a:avLst/>
            </a:prstTxWarp>
            <a:spAutoFit/>
          </a:bodyPr>
          <a:lstStyle/>
          <a:p>
            <a:pPr algn="ctr">
              <a:buNone/>
            </a:pPr>
            <a:r>
              <a:rPr lang="en-US" sz="3200" dirty="0"/>
              <a:t>The FBO Just Called, You Are Good to Go!</a:t>
            </a:r>
          </a:p>
        </p:txBody>
      </p:sp>
    </p:spTree>
    <p:extLst>
      <p:ext uri="{BB962C8B-B14F-4D97-AF65-F5344CB8AC3E}">
        <p14:creationId xmlns:p14="http://schemas.microsoft.com/office/powerpoint/2010/main" val="4028290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4371" y="435430"/>
            <a:ext cx="8399013" cy="1027261"/>
          </a:xfrm>
        </p:spPr>
        <p:txBody>
          <a:bodyPr/>
          <a:lstStyle/>
          <a:p>
            <a:pPr algn="ctr"/>
            <a:r>
              <a:rPr lang="en-US" sz="3200" dirty="0"/>
              <a:t>Ask yourself the following Preflight after Maintenance Questions:</a:t>
            </a:r>
          </a:p>
        </p:txBody>
      </p:sp>
      <p:pic>
        <p:nvPicPr>
          <p:cNvPr id="4098" name="Picture 2" descr="Colorado Springs Aircraft Maintenance - Mobile Services - Phalanx Aviati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50742" y="1700629"/>
            <a:ext cx="3307658" cy="2756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1957717" y="1613759"/>
            <a:ext cx="6613469" cy="4424435"/>
          </a:xfrm>
        </p:spPr>
        <p:txBody>
          <a:bodyPr/>
          <a:lstStyle/>
          <a:p>
            <a:r>
              <a:rPr lang="en-US" sz="2400" dirty="0"/>
              <a:t>What was the Purpose?</a:t>
            </a:r>
          </a:p>
          <a:p>
            <a:r>
              <a:rPr lang="en-US" sz="2400" dirty="0"/>
              <a:t>Were there Issues Found?</a:t>
            </a:r>
          </a:p>
          <a:p>
            <a:r>
              <a:rPr lang="en-US" sz="2400" dirty="0"/>
              <a:t>Were they Corrected?</a:t>
            </a:r>
          </a:p>
          <a:p>
            <a:r>
              <a:rPr lang="en-US" sz="2400" dirty="0"/>
              <a:t>Is there a time/hour limit?</a:t>
            </a:r>
          </a:p>
          <a:p>
            <a:r>
              <a:rPr lang="en-US" sz="2400" dirty="0"/>
              <a:t>Annual?</a:t>
            </a:r>
          </a:p>
          <a:p>
            <a:r>
              <a:rPr lang="en-US" sz="2400" dirty="0"/>
              <a:t>100 Hour?</a:t>
            </a:r>
          </a:p>
          <a:p>
            <a:r>
              <a:rPr lang="en-US" sz="2400" dirty="0"/>
              <a:t>AD or SB?</a:t>
            </a:r>
          </a:p>
          <a:p>
            <a:r>
              <a:rPr lang="en-US" sz="2400" dirty="0"/>
              <a:t>Has the aircraft been returned to service?</a:t>
            </a:r>
          </a:p>
          <a:p>
            <a:endParaRPr lang="en-US" dirty="0" smtClean="0"/>
          </a:p>
          <a:p>
            <a:endParaRPr lang="en-US" dirty="0"/>
          </a:p>
        </p:txBody>
      </p:sp>
    </p:spTree>
    <p:extLst>
      <p:ext uri="{BB962C8B-B14F-4D97-AF65-F5344CB8AC3E}">
        <p14:creationId xmlns:p14="http://schemas.microsoft.com/office/powerpoint/2010/main" val="2159529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6600" y="248953"/>
            <a:ext cx="8204200" cy="609600"/>
          </a:xfrm>
        </p:spPr>
        <p:txBody>
          <a:bodyPr/>
          <a:lstStyle/>
          <a:p>
            <a:r>
              <a:rPr lang="en-US" dirty="0" smtClean="0"/>
              <a:t>Aircraft Maintenance Log</a:t>
            </a:r>
            <a:endParaRPr lang="en-US" dirty="0"/>
          </a:p>
        </p:txBody>
      </p:sp>
      <p:pic>
        <p:nvPicPr>
          <p:cNvPr id="6" name="Picture 5"/>
          <p:cNvPicPr>
            <a:picLocks noChangeAspect="1"/>
          </p:cNvPicPr>
          <p:nvPr/>
        </p:nvPicPr>
        <p:blipFill>
          <a:blip r:embed="rId3"/>
          <a:stretch>
            <a:fillRect/>
          </a:stretch>
        </p:blipFill>
        <p:spPr>
          <a:xfrm>
            <a:off x="2007272" y="858553"/>
            <a:ext cx="8247888" cy="4785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5468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eaLnBrk="1" hangingPunct="1"/>
            <a:r>
              <a:rPr lang="en-US" altLang="en-US" sz="3200" dirty="0"/>
              <a:t>What Logbook Entries Must Contain</a:t>
            </a:r>
          </a:p>
        </p:txBody>
      </p:sp>
      <p:sp>
        <p:nvSpPr>
          <p:cNvPr id="22531" name="Rectangle 3"/>
          <p:cNvSpPr>
            <a:spLocks noGrp="1" noChangeArrowheads="1"/>
          </p:cNvSpPr>
          <p:nvPr>
            <p:ph type="body" idx="1"/>
          </p:nvPr>
        </p:nvSpPr>
        <p:spPr>
          <a:xfrm>
            <a:off x="2055397" y="1231404"/>
            <a:ext cx="8050213" cy="4391025"/>
          </a:xfrm>
        </p:spPr>
        <p:txBody>
          <a:bodyPr/>
          <a:lstStyle/>
          <a:p>
            <a:pPr marL="533400" indent="-533400">
              <a:lnSpc>
                <a:spcPct val="90000"/>
              </a:lnSpc>
              <a:buNone/>
            </a:pPr>
            <a:r>
              <a:rPr lang="en-US" altLang="en-US" sz="2400" dirty="0"/>
              <a:t>14 CFR Section 43.9(a) says for maintenance </a:t>
            </a:r>
            <a:r>
              <a:rPr lang="en-US" altLang="en-US" sz="2400" i="1" u="sng" dirty="0"/>
              <a:t>other than inspections</a:t>
            </a:r>
            <a:r>
              <a:rPr lang="en-US" altLang="en-US" sz="2400" dirty="0"/>
              <a:t>:</a:t>
            </a:r>
          </a:p>
          <a:p>
            <a:pPr marL="533400" indent="-533400">
              <a:lnSpc>
                <a:spcPct val="90000"/>
              </a:lnSpc>
              <a:buFontTx/>
              <a:buAutoNum type="arabicParenBoth"/>
            </a:pPr>
            <a:r>
              <a:rPr lang="en-US" altLang="en-US" sz="2400" dirty="0"/>
              <a:t>A description of work performed.</a:t>
            </a:r>
          </a:p>
          <a:p>
            <a:pPr marL="533400" indent="-533400">
              <a:lnSpc>
                <a:spcPct val="90000"/>
              </a:lnSpc>
              <a:buFontTx/>
              <a:buAutoNum type="arabicParenBoth"/>
            </a:pPr>
            <a:r>
              <a:rPr lang="en-US" altLang="en-US" sz="2400" dirty="0"/>
              <a:t>The date of completion of the work performed.</a:t>
            </a:r>
          </a:p>
          <a:p>
            <a:pPr marL="533400" indent="-533400">
              <a:lnSpc>
                <a:spcPct val="90000"/>
              </a:lnSpc>
              <a:buFontTx/>
              <a:buAutoNum type="arabicParenBoth"/>
            </a:pPr>
            <a:r>
              <a:rPr lang="en-US" altLang="en-US" sz="2400" dirty="0"/>
              <a:t>The name of the person performing the work if other than the person approving for return to service</a:t>
            </a:r>
          </a:p>
          <a:p>
            <a:pPr marL="533400" indent="-533400">
              <a:lnSpc>
                <a:spcPct val="90000"/>
              </a:lnSpc>
              <a:buFontTx/>
              <a:buAutoNum type="arabicParenBoth"/>
            </a:pPr>
            <a:r>
              <a:rPr lang="en-US" altLang="en-US" sz="2400" dirty="0"/>
              <a:t>The signature, certificate number and type of certificate held by the person approving the work.</a:t>
            </a:r>
          </a:p>
          <a:p>
            <a:pPr marL="533400" indent="-533400">
              <a:lnSpc>
                <a:spcPct val="90000"/>
              </a:lnSpc>
              <a:buNone/>
            </a:pPr>
            <a:r>
              <a:rPr lang="en-US" altLang="en-US" sz="2400" dirty="0"/>
              <a:t>	The signature constitutes the approval for return to service </a:t>
            </a:r>
            <a:r>
              <a:rPr lang="en-US" altLang="en-US" sz="2400" dirty="0">
                <a:solidFill>
                  <a:srgbClr val="FF0000"/>
                </a:solidFill>
              </a:rPr>
              <a:t>only for the work performed</a:t>
            </a:r>
            <a:r>
              <a:rPr lang="en-US" altLang="en-US" sz="2400" dirty="0"/>
              <a:t>.</a:t>
            </a:r>
          </a:p>
          <a:p>
            <a:pPr marL="533400" indent="-533400">
              <a:lnSpc>
                <a:spcPct val="90000"/>
              </a:lnSpc>
              <a:buNone/>
            </a:pPr>
            <a:endParaRPr lang="en-US" altLang="en-US" sz="2400" dirty="0"/>
          </a:p>
        </p:txBody>
      </p:sp>
    </p:spTree>
    <p:extLst>
      <p:ext uri="{BB962C8B-B14F-4D97-AF65-F5344CB8AC3E}">
        <p14:creationId xmlns:p14="http://schemas.microsoft.com/office/powerpoint/2010/main" val="3349366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1" end="1"/>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2" end="2"/>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3" end="3"/>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4" end="4"/>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2253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2531">
                                            <p:txEl>
                                              <p:pRg st="5" end="5"/>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en-US" altLang="en-US" sz="3200" dirty="0"/>
              <a:t>What Logbook Entries Must Contain</a:t>
            </a:r>
          </a:p>
        </p:txBody>
      </p:sp>
      <p:sp>
        <p:nvSpPr>
          <p:cNvPr id="36867" name="Rectangle 3"/>
          <p:cNvSpPr>
            <a:spLocks noGrp="1" noChangeArrowheads="1"/>
          </p:cNvSpPr>
          <p:nvPr>
            <p:ph type="body" idx="1"/>
          </p:nvPr>
        </p:nvSpPr>
        <p:spPr>
          <a:xfrm>
            <a:off x="2070104" y="1101729"/>
            <a:ext cx="8050213" cy="4391025"/>
          </a:xfrm>
        </p:spPr>
        <p:txBody>
          <a:bodyPr/>
          <a:lstStyle/>
          <a:p>
            <a:pPr marL="533400" indent="-533400">
              <a:lnSpc>
                <a:spcPct val="90000"/>
              </a:lnSpc>
              <a:buNone/>
            </a:pPr>
            <a:r>
              <a:rPr lang="en-US" altLang="en-US" sz="2800" dirty="0"/>
              <a:t>14 CFR Section 43.11(a) says for </a:t>
            </a:r>
            <a:r>
              <a:rPr lang="en-US" altLang="en-US" sz="2800" i="1" u="sng" dirty="0"/>
              <a:t>inspections</a:t>
            </a:r>
            <a:r>
              <a:rPr lang="en-US" altLang="en-US" sz="2800" dirty="0"/>
              <a:t>:</a:t>
            </a:r>
          </a:p>
          <a:p>
            <a:pPr marL="533400" indent="-533400">
              <a:lnSpc>
                <a:spcPct val="90000"/>
              </a:lnSpc>
              <a:buNone/>
            </a:pPr>
            <a:endParaRPr lang="en-US" altLang="en-US" sz="2400" dirty="0"/>
          </a:p>
          <a:p>
            <a:pPr marL="533400" indent="-533400">
              <a:lnSpc>
                <a:spcPct val="90000"/>
              </a:lnSpc>
              <a:buFontTx/>
              <a:buAutoNum type="arabicParenBoth"/>
            </a:pPr>
            <a:r>
              <a:rPr lang="en-US" altLang="en-US" sz="2400" dirty="0"/>
              <a:t>The type of Inspection</a:t>
            </a:r>
          </a:p>
          <a:p>
            <a:pPr marL="533400" indent="-533400">
              <a:lnSpc>
                <a:spcPct val="90000"/>
              </a:lnSpc>
              <a:buFontTx/>
              <a:buAutoNum type="arabicParenBoth"/>
            </a:pPr>
            <a:r>
              <a:rPr lang="en-US" altLang="en-US" sz="2400" dirty="0"/>
              <a:t>The date of the inspection and aircraft total time in service (not necessarily tach time)</a:t>
            </a:r>
          </a:p>
          <a:p>
            <a:pPr marL="533400" indent="-533400">
              <a:lnSpc>
                <a:spcPct val="90000"/>
              </a:lnSpc>
              <a:buFontTx/>
              <a:buAutoNum type="arabicParenBoth"/>
            </a:pPr>
            <a:r>
              <a:rPr lang="en-US" altLang="en-US" sz="2400" dirty="0"/>
              <a:t>The signature, certificate </a:t>
            </a:r>
          </a:p>
          <a:p>
            <a:pPr marL="533400" indent="-533400">
              <a:lnSpc>
                <a:spcPct val="90000"/>
              </a:lnSpc>
              <a:buNone/>
            </a:pPr>
            <a:r>
              <a:rPr lang="en-US" altLang="en-US" sz="2400" dirty="0"/>
              <a:t>	number, kind of certificate </a:t>
            </a:r>
          </a:p>
          <a:p>
            <a:pPr marL="533400" indent="-533400">
              <a:lnSpc>
                <a:spcPct val="90000"/>
              </a:lnSpc>
              <a:buNone/>
            </a:pPr>
            <a:r>
              <a:rPr lang="en-US" altLang="en-US" sz="2400" dirty="0"/>
              <a:t>	held by the person approving </a:t>
            </a:r>
          </a:p>
          <a:p>
            <a:pPr marL="533400" indent="-533400">
              <a:lnSpc>
                <a:spcPct val="90000"/>
              </a:lnSpc>
              <a:buNone/>
            </a:pPr>
            <a:r>
              <a:rPr lang="en-US" altLang="en-US" sz="2400" dirty="0"/>
              <a:t>	or </a:t>
            </a:r>
            <a:r>
              <a:rPr lang="en-US" altLang="en-US" sz="2400" dirty="0">
                <a:solidFill>
                  <a:srgbClr val="FF0000"/>
                </a:solidFill>
              </a:rPr>
              <a:t>disapproving </a:t>
            </a:r>
            <a:r>
              <a:rPr lang="en-US" altLang="en-US" sz="2400" dirty="0"/>
              <a:t>for return to </a:t>
            </a:r>
          </a:p>
          <a:p>
            <a:pPr marL="533400" indent="-533400">
              <a:lnSpc>
                <a:spcPct val="90000"/>
              </a:lnSpc>
              <a:buNone/>
            </a:pPr>
            <a:r>
              <a:rPr lang="en-US" altLang="en-US" sz="2400" dirty="0"/>
              <a:t>	service</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065" y="3021620"/>
            <a:ext cx="3214555" cy="222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285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2" end="2"/>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3" end="3"/>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4" end="4"/>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5" end="5"/>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6" end="6"/>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36867">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7" end="7"/>
                                            </p:txEl>
                                          </p:spTgt>
                                        </p:tgtEl>
                                        <p:attrNameLst>
                                          <p:attrName>ppt_c</p:attrName>
                                        </p:attrNameLst>
                                      </p:cBhvr>
                                      <p:to>
                                        <a:schemeClr val="bg2"/>
                                      </p:to>
                                    </p:animClr>
                                  </p:subTnLst>
                                </p:cTn>
                              </p:par>
                              <p:par>
                                <p:cTn id="21" presetID="1" presetClass="entr" presetSubtype="0" fill="hold" grpId="0" nodeType="withEffect">
                                  <p:stCondLst>
                                    <p:cond delay="0"/>
                                  </p:stCondLst>
                                  <p:childTnLst>
                                    <p:set>
                                      <p:cBhvr>
                                        <p:cTn id="22" dur="1" fill="hold">
                                          <p:stCondLst>
                                            <p:cond delay="0"/>
                                          </p:stCondLst>
                                        </p:cTn>
                                        <p:tgtEl>
                                          <p:spTgt spid="36867">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6867">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32377" y="1622778"/>
            <a:ext cx="8050212" cy="4391025"/>
          </a:xfrm>
        </p:spPr>
        <p:txBody>
          <a:bodyPr/>
          <a:lstStyle/>
          <a:p>
            <a:pPr>
              <a:spcBef>
                <a:spcPts val="0"/>
              </a:spcBef>
              <a:spcAft>
                <a:spcPts val="600"/>
              </a:spcAft>
            </a:pPr>
            <a:r>
              <a:rPr lang="en-US" sz="3600" dirty="0"/>
              <a:t>Exits</a:t>
            </a:r>
          </a:p>
          <a:p>
            <a:pPr>
              <a:spcBef>
                <a:spcPts val="0"/>
              </a:spcBef>
              <a:spcAft>
                <a:spcPts val="600"/>
              </a:spcAft>
            </a:pPr>
            <a:r>
              <a:rPr lang="en-US" sz="3600" dirty="0"/>
              <a:t>Restrooms</a:t>
            </a:r>
          </a:p>
          <a:p>
            <a:pPr>
              <a:spcBef>
                <a:spcPts val="0"/>
              </a:spcBef>
              <a:spcAft>
                <a:spcPts val="600"/>
              </a:spcAft>
            </a:pPr>
            <a:r>
              <a:rPr lang="en-US" sz="3600" dirty="0"/>
              <a:t>Emergency Evacuation</a:t>
            </a:r>
          </a:p>
          <a:p>
            <a:pPr>
              <a:spcBef>
                <a:spcPts val="0"/>
              </a:spcBef>
              <a:spcAft>
                <a:spcPts val="600"/>
              </a:spcAft>
            </a:pPr>
            <a:r>
              <a:rPr lang="en-US" sz="3600" dirty="0"/>
              <a:t>Silence Phones </a:t>
            </a:r>
          </a:p>
          <a:p>
            <a:pPr>
              <a:spcBef>
                <a:spcPts val="0"/>
              </a:spcBef>
              <a:spcAft>
                <a:spcPts val="600"/>
              </a:spcAft>
            </a:pPr>
            <a:r>
              <a:rPr lang="en-US" sz="3600" dirty="0"/>
              <a:t>Sponsor Acknowledgment</a:t>
            </a:r>
          </a:p>
          <a:p>
            <a:pPr marL="0" indent="0">
              <a:spcAft>
                <a:spcPts val="600"/>
              </a:spcAft>
              <a:buNone/>
            </a:pPr>
            <a:endParaRPr lang="en-US" dirty="0"/>
          </a:p>
        </p:txBody>
      </p:sp>
      <p:sp>
        <p:nvSpPr>
          <p:cNvPr id="2" name="Title 1"/>
          <p:cNvSpPr>
            <a:spLocks noGrp="1"/>
          </p:cNvSpPr>
          <p:nvPr>
            <p:ph type="title" idx="4294967295"/>
          </p:nvPr>
        </p:nvSpPr>
        <p:spPr>
          <a:xfrm>
            <a:off x="2195514" y="344488"/>
            <a:ext cx="8472487" cy="609600"/>
          </a:xfrm>
        </p:spPr>
        <p:txBody>
          <a:bodyPr/>
          <a:lstStyle/>
          <a:p>
            <a:r>
              <a:rPr lang="en-US" dirty="0" smtClean="0"/>
              <a:t>Welcome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96201" y="838201"/>
            <a:ext cx="2655901" cy="44845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914400"/>
            <a:ext cx="1962380" cy="144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7611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en-US" altLang="en-US" sz="3200" dirty="0"/>
              <a:t>What Logbook Entries Must Contain</a:t>
            </a:r>
          </a:p>
        </p:txBody>
      </p:sp>
      <p:sp>
        <p:nvSpPr>
          <p:cNvPr id="37891" name="Rectangle 3"/>
          <p:cNvSpPr>
            <a:spLocks noGrp="1" noChangeArrowheads="1"/>
          </p:cNvSpPr>
          <p:nvPr>
            <p:ph type="body" idx="1"/>
          </p:nvPr>
        </p:nvSpPr>
        <p:spPr>
          <a:xfrm>
            <a:off x="2031334" y="1171246"/>
            <a:ext cx="8382667" cy="4391025"/>
          </a:xfrm>
        </p:spPr>
        <p:txBody>
          <a:bodyPr/>
          <a:lstStyle/>
          <a:p>
            <a:pPr marL="533400" indent="-533400">
              <a:buFontTx/>
              <a:buAutoNum type="arabicParenBoth" startAt="4"/>
            </a:pPr>
            <a:r>
              <a:rPr lang="en-US" altLang="en-US" sz="3200" dirty="0"/>
              <a:t>If approved for return to service…similarly worded statement – </a:t>
            </a:r>
          </a:p>
          <a:p>
            <a:pPr marL="0" indent="0">
              <a:buNone/>
            </a:pPr>
            <a:endParaRPr lang="en-US" altLang="en-US" sz="3200" dirty="0"/>
          </a:p>
          <a:p>
            <a:pPr marL="0" indent="0">
              <a:buNone/>
            </a:pPr>
            <a:r>
              <a:rPr lang="en-US" altLang="en-US" sz="3200" dirty="0"/>
              <a:t>“I certify that this aircraft has been inspected in accordance with (insert type) inspection was determined to be in airworthy condition”</a:t>
            </a:r>
          </a:p>
          <a:p>
            <a:pPr marL="533400" indent="-533400">
              <a:buFontTx/>
              <a:buAutoNum type="arabicParenBoth" startAt="4"/>
            </a:pPr>
            <a:endParaRPr lang="en-US" altLang="en-US" sz="2400" dirty="0"/>
          </a:p>
          <a:p>
            <a:pPr marL="533400" indent="-533400"/>
            <a:endParaRPr lang="en-US" altLang="en-US" dirty="0" smtClean="0"/>
          </a:p>
        </p:txBody>
      </p:sp>
    </p:spTree>
    <p:extLst>
      <p:ext uri="{BB962C8B-B14F-4D97-AF65-F5344CB8AC3E}">
        <p14:creationId xmlns:p14="http://schemas.microsoft.com/office/powerpoint/2010/main" val="3501047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if there are still issues?</a:t>
            </a:r>
            <a:endParaRPr lang="en-US" dirty="0"/>
          </a:p>
        </p:txBody>
      </p:sp>
      <p:sp>
        <p:nvSpPr>
          <p:cNvPr id="3" name="Content Placeholder 2"/>
          <p:cNvSpPr>
            <a:spLocks noGrp="1"/>
          </p:cNvSpPr>
          <p:nvPr>
            <p:ph idx="1"/>
          </p:nvPr>
        </p:nvSpPr>
        <p:spPr>
          <a:xfrm>
            <a:off x="1968503" y="1067864"/>
            <a:ext cx="8276165" cy="4391025"/>
          </a:xfrm>
        </p:spPr>
        <p:txBody>
          <a:bodyPr/>
          <a:lstStyle/>
          <a:p>
            <a:pPr marL="0" indent="0">
              <a:buNone/>
            </a:pPr>
            <a:r>
              <a:rPr lang="en-US" altLang="en-US" sz="3200" dirty="0"/>
              <a:t>14 CFR Part 43.11(a)(5) in part states:</a:t>
            </a:r>
          </a:p>
          <a:p>
            <a:pPr marL="0" indent="0">
              <a:buNone/>
            </a:pPr>
            <a:endParaRPr lang="en-US" altLang="en-US" sz="3200" dirty="0"/>
          </a:p>
          <a:p>
            <a:pPr marL="0" indent="0">
              <a:buNone/>
            </a:pPr>
            <a:r>
              <a:rPr lang="en-US" altLang="en-US" sz="3200" dirty="0"/>
              <a:t>“I certify that this aircraft has been inspected in accordance with (insert type) inspection and a list of </a:t>
            </a:r>
            <a:r>
              <a:rPr lang="en-US" altLang="en-US" sz="3200" dirty="0">
                <a:solidFill>
                  <a:srgbClr val="FF0000"/>
                </a:solidFill>
              </a:rPr>
              <a:t>discrepancies and unairworthy items</a:t>
            </a:r>
            <a:r>
              <a:rPr lang="en-US" altLang="en-US" sz="3200" dirty="0"/>
              <a:t> dated (date) has been provided to the aircraft owner or operator</a:t>
            </a:r>
          </a:p>
          <a:p>
            <a:endParaRPr lang="en-US" dirty="0"/>
          </a:p>
        </p:txBody>
      </p:sp>
    </p:spTree>
    <p:extLst>
      <p:ext uri="{BB962C8B-B14F-4D97-AF65-F5344CB8AC3E}">
        <p14:creationId xmlns:p14="http://schemas.microsoft.com/office/powerpoint/2010/main" val="1525636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reviewed what has been done…</a:t>
            </a:r>
            <a:endParaRPr lang="en-US" dirty="0"/>
          </a:p>
        </p:txBody>
      </p:sp>
      <p:sp>
        <p:nvSpPr>
          <p:cNvPr id="3" name="Content Placeholder 2"/>
          <p:cNvSpPr>
            <a:spLocks noGrp="1"/>
          </p:cNvSpPr>
          <p:nvPr>
            <p:ph sz="half" idx="1"/>
          </p:nvPr>
        </p:nvSpPr>
        <p:spPr>
          <a:xfrm>
            <a:off x="5840249" y="1093672"/>
            <a:ext cx="4556234" cy="1708037"/>
          </a:xfrm>
        </p:spPr>
        <p:txBody>
          <a:bodyPr/>
          <a:lstStyle/>
          <a:p>
            <a:pPr marL="0" indent="0" algn="ctr">
              <a:buNone/>
            </a:pPr>
            <a:r>
              <a:rPr lang="en-US" sz="4800" dirty="0"/>
              <a:t>Is the aircraft Airworthy?</a:t>
            </a:r>
          </a:p>
          <a:p>
            <a:pPr marL="0" indent="0" algn="ctr">
              <a:buNone/>
            </a:pPr>
            <a:endParaRPr lang="en-US" sz="4800" dirty="0"/>
          </a:p>
          <a:p>
            <a:pPr marL="0" indent="0" algn="ctr">
              <a:buNone/>
            </a:pPr>
            <a:endParaRPr lang="en-US" dirty="0"/>
          </a:p>
        </p:txBody>
      </p:sp>
      <p:pic>
        <p:nvPicPr>
          <p:cNvPr id="7172" name="Picture 4" descr="C:\Users\JAYMFL~1\AppData\Local\Temp\SNAGHTMLb813b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68" y="1241871"/>
            <a:ext cx="4114800" cy="412283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sers\JAYMFL~1\AppData\Local\Temp\SNAGHTMLc5217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04" y="2681750"/>
            <a:ext cx="3614835" cy="296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31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77922" y="265740"/>
            <a:ext cx="8267565" cy="616003"/>
          </a:xfrm>
        </p:spPr>
        <p:txBody>
          <a:bodyPr/>
          <a:lstStyle/>
          <a:p>
            <a:r>
              <a:rPr lang="en-US" sz="2800" dirty="0"/>
              <a:t>Which of these are part of being airworthy?</a:t>
            </a:r>
          </a:p>
        </p:txBody>
      </p:sp>
      <p:sp>
        <p:nvSpPr>
          <p:cNvPr id="5" name="Content Placeholder 4"/>
          <p:cNvSpPr>
            <a:spLocks noGrp="1"/>
          </p:cNvSpPr>
          <p:nvPr>
            <p:ph sz="half" idx="1"/>
          </p:nvPr>
        </p:nvSpPr>
        <p:spPr>
          <a:xfrm>
            <a:off x="2595049" y="1265523"/>
            <a:ext cx="4388030" cy="4439282"/>
          </a:xfrm>
        </p:spPr>
        <p:txBody>
          <a:bodyPr/>
          <a:lstStyle/>
          <a:p>
            <a:pPr marL="0" indent="0">
              <a:buNone/>
            </a:pPr>
            <a:r>
              <a:rPr lang="en-US" sz="2400" dirty="0"/>
              <a:t>Airworthiness Cert</a:t>
            </a:r>
          </a:p>
          <a:p>
            <a:r>
              <a:rPr lang="en-US" sz="2400" dirty="0"/>
              <a:t>AWC Displayed</a:t>
            </a:r>
          </a:p>
          <a:p>
            <a:r>
              <a:rPr lang="en-US" sz="2400" dirty="0"/>
              <a:t>Legibility</a:t>
            </a:r>
          </a:p>
          <a:p>
            <a:pPr marL="0" indent="0">
              <a:buNone/>
            </a:pPr>
            <a:r>
              <a:rPr lang="en-US" sz="2400" dirty="0"/>
              <a:t>Registration</a:t>
            </a:r>
          </a:p>
          <a:p>
            <a:pPr marL="0" indent="0">
              <a:buNone/>
            </a:pPr>
            <a:r>
              <a:rPr lang="en-US" sz="2400" dirty="0"/>
              <a:t>Approved AFM</a:t>
            </a:r>
          </a:p>
          <a:p>
            <a:pPr marL="0" indent="0">
              <a:buNone/>
            </a:pPr>
            <a:r>
              <a:rPr lang="en-US" sz="2400" dirty="0"/>
              <a:t>Limitations</a:t>
            </a:r>
          </a:p>
          <a:p>
            <a:pPr marL="0" indent="0">
              <a:buNone/>
            </a:pPr>
            <a:r>
              <a:rPr lang="en-US" sz="2400" dirty="0"/>
              <a:t>Placards</a:t>
            </a:r>
          </a:p>
          <a:p>
            <a:pPr marL="0" indent="0">
              <a:buNone/>
            </a:pPr>
            <a:r>
              <a:rPr lang="en-US" sz="2400" dirty="0"/>
              <a:t>Type Certificate</a:t>
            </a:r>
          </a:p>
          <a:p>
            <a:pPr marL="0" indent="0">
              <a:buNone/>
            </a:pPr>
            <a:r>
              <a:rPr lang="en-US" sz="2400" dirty="0"/>
              <a:t>Radio Station License</a:t>
            </a:r>
          </a:p>
          <a:p>
            <a:pPr marL="0" indent="0">
              <a:buNone/>
            </a:pPr>
            <a:r>
              <a:rPr lang="en-US" sz="2400" dirty="0"/>
              <a:t>Tires</a:t>
            </a:r>
          </a:p>
          <a:p>
            <a:pPr marL="0" indent="0">
              <a:buNone/>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049975835"/>
              </p:ext>
            </p:extLst>
          </p:nvPr>
        </p:nvGraphicFramePr>
        <p:xfrm>
          <a:off x="6200216" y="949331"/>
          <a:ext cx="3335671" cy="4682194"/>
        </p:xfrm>
        <a:graphic>
          <a:graphicData uri="http://schemas.openxmlformats.org/presentationml/2006/ole">
            <mc:AlternateContent xmlns:mc="http://schemas.openxmlformats.org/markup-compatibility/2006">
              <mc:Choice xmlns:v="urn:schemas-microsoft-com:vml" Requires="v">
                <p:oleObj spid="_x0000_s1087" name="Worksheet" r:id="rId4" imgW="1836339" imgH="2171623" progId="Excel.Sheet.12">
                  <p:embed/>
                </p:oleObj>
              </mc:Choice>
              <mc:Fallback>
                <p:oleObj name="Worksheet" r:id="rId4" imgW="1836339" imgH="2171623" progId="Excel.Sheet.12">
                  <p:embed/>
                  <p:pic>
                    <p:nvPicPr>
                      <p:cNvPr id="7" name="Object 6"/>
                      <p:cNvPicPr/>
                      <p:nvPr/>
                    </p:nvPicPr>
                    <p:blipFill>
                      <a:blip r:embed="rId5"/>
                      <a:stretch>
                        <a:fillRect/>
                      </a:stretch>
                    </p:blipFill>
                    <p:spPr>
                      <a:xfrm>
                        <a:off x="6200216" y="949331"/>
                        <a:ext cx="3335671" cy="4682194"/>
                      </a:xfrm>
                      <a:prstGeom prst="rect">
                        <a:avLst/>
                      </a:prstGeom>
                    </p:spPr>
                  </p:pic>
                </p:oleObj>
              </mc:Fallback>
            </mc:AlternateContent>
          </a:graphicData>
        </a:graphic>
      </p:graphicFrame>
    </p:spTree>
    <p:extLst>
      <p:ext uri="{BB962C8B-B14F-4D97-AF65-F5344CB8AC3E}">
        <p14:creationId xmlns:p14="http://schemas.microsoft.com/office/powerpoint/2010/main" val="36156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985954" y="349295"/>
            <a:ext cx="8235731" cy="609600"/>
          </a:xfrm>
        </p:spPr>
        <p:txBody>
          <a:bodyPr/>
          <a:lstStyle/>
          <a:p>
            <a:r>
              <a:rPr lang="en-US" sz="2800" dirty="0"/>
              <a:t>Which of these are part of being airworthy?</a:t>
            </a:r>
          </a:p>
        </p:txBody>
      </p:sp>
      <p:sp>
        <p:nvSpPr>
          <p:cNvPr id="5" name="Content Placeholder 4"/>
          <p:cNvSpPr>
            <a:spLocks noGrp="1"/>
          </p:cNvSpPr>
          <p:nvPr>
            <p:ph sz="half" idx="1"/>
          </p:nvPr>
        </p:nvSpPr>
        <p:spPr>
          <a:xfrm>
            <a:off x="2744457" y="1484087"/>
            <a:ext cx="3653926" cy="3473169"/>
          </a:xfrm>
        </p:spPr>
        <p:txBody>
          <a:bodyPr/>
          <a:lstStyle/>
          <a:p>
            <a:pPr marL="0" indent="0">
              <a:spcBef>
                <a:spcPts val="600"/>
              </a:spcBef>
              <a:buNone/>
            </a:pPr>
            <a:r>
              <a:rPr lang="en-US" sz="2400" dirty="0">
                <a:solidFill>
                  <a:srgbClr val="006600"/>
                </a:solidFill>
              </a:rPr>
              <a:t>Static Wick</a:t>
            </a:r>
          </a:p>
          <a:p>
            <a:pPr marL="0" indent="0">
              <a:spcBef>
                <a:spcPts val="600"/>
              </a:spcBef>
              <a:buNone/>
            </a:pPr>
            <a:r>
              <a:rPr lang="en-US" sz="2400" dirty="0"/>
              <a:t>Logbooks in AC</a:t>
            </a:r>
          </a:p>
          <a:p>
            <a:pPr marL="0" indent="0">
              <a:spcBef>
                <a:spcPts val="600"/>
              </a:spcBef>
              <a:buNone/>
            </a:pPr>
            <a:r>
              <a:rPr lang="en-US" sz="2400" dirty="0"/>
              <a:t>POH</a:t>
            </a:r>
          </a:p>
          <a:p>
            <a:pPr marL="0" indent="0">
              <a:spcBef>
                <a:spcPts val="600"/>
              </a:spcBef>
              <a:buNone/>
            </a:pPr>
            <a:r>
              <a:rPr lang="en-US" sz="2400" dirty="0"/>
              <a:t>VOR Check</a:t>
            </a:r>
          </a:p>
          <a:p>
            <a:pPr marL="0" indent="0">
              <a:spcBef>
                <a:spcPts val="600"/>
              </a:spcBef>
              <a:buNone/>
            </a:pPr>
            <a:r>
              <a:rPr lang="en-US" sz="2400" dirty="0"/>
              <a:t>Transponder Check</a:t>
            </a:r>
          </a:p>
          <a:p>
            <a:pPr marL="0" indent="0">
              <a:spcBef>
                <a:spcPts val="600"/>
              </a:spcBef>
              <a:buNone/>
            </a:pPr>
            <a:r>
              <a:rPr lang="en-US" sz="2400" dirty="0"/>
              <a:t>Static Check</a:t>
            </a:r>
          </a:p>
          <a:p>
            <a:pPr marL="0" indent="0">
              <a:spcBef>
                <a:spcPts val="600"/>
              </a:spcBef>
              <a:buNone/>
            </a:pPr>
            <a:r>
              <a:rPr lang="en-US" sz="2400" dirty="0">
                <a:solidFill>
                  <a:srgbClr val="006600"/>
                </a:solidFill>
              </a:rPr>
              <a:t>Equipment List</a:t>
            </a:r>
          </a:p>
          <a:p>
            <a:pPr marL="0" indent="0">
              <a:spcBef>
                <a:spcPts val="600"/>
              </a:spcBef>
              <a:buNone/>
            </a:pPr>
            <a:r>
              <a:rPr lang="en-US" sz="2400" dirty="0">
                <a:solidFill>
                  <a:srgbClr val="006600"/>
                </a:solidFill>
              </a:rPr>
              <a:t>Seat Belt Condition</a:t>
            </a:r>
          </a:p>
          <a:p>
            <a:pPr marL="0" indent="0">
              <a:spcBef>
                <a:spcPts val="600"/>
              </a:spcBef>
              <a:buNone/>
            </a:pPr>
            <a:r>
              <a:rPr lang="en-US" sz="2400" dirty="0">
                <a:solidFill>
                  <a:srgbClr val="FF0000"/>
                </a:solidFill>
              </a:rPr>
              <a:t>GPS Database</a:t>
            </a:r>
          </a:p>
          <a:p>
            <a:pPr marL="0" indent="0">
              <a:spcBef>
                <a:spcPts val="600"/>
              </a:spcBef>
              <a:buNone/>
            </a:pPr>
            <a:endParaRPr lang="en-US" dirty="0"/>
          </a:p>
          <a:p>
            <a:pPr marL="0" indent="0">
              <a:buNone/>
            </a:pPr>
            <a:endParaRPr lang="en-US" dirty="0" smtClean="0"/>
          </a:p>
          <a:p>
            <a:pPr marL="0" indent="0">
              <a:buNone/>
            </a:pPr>
            <a:endParaRPr lang="en-US" dirty="0" smtClean="0"/>
          </a:p>
          <a:p>
            <a:pPr marL="0" indent="0">
              <a:buNone/>
            </a:pPr>
            <a:endParaRPr lang="en-US" dirty="0" smtClean="0"/>
          </a:p>
        </p:txBody>
      </p:sp>
      <p:graphicFrame>
        <p:nvGraphicFramePr>
          <p:cNvPr id="9" name="Object 8"/>
          <p:cNvGraphicFramePr>
            <a:graphicFrameLocks noChangeAspect="1"/>
          </p:cNvGraphicFramePr>
          <p:nvPr>
            <p:extLst>
              <p:ext uri="{D42A27DB-BD31-4B8C-83A1-F6EECF244321}">
                <p14:modId xmlns:p14="http://schemas.microsoft.com/office/powerpoint/2010/main" val="4012924647"/>
              </p:ext>
            </p:extLst>
          </p:nvPr>
        </p:nvGraphicFramePr>
        <p:xfrm>
          <a:off x="5953507" y="1034142"/>
          <a:ext cx="3189702" cy="4572974"/>
        </p:xfrm>
        <a:graphic>
          <a:graphicData uri="http://schemas.openxmlformats.org/presentationml/2006/ole">
            <mc:AlternateContent xmlns:mc="http://schemas.openxmlformats.org/markup-compatibility/2006">
              <mc:Choice xmlns:v="urn:schemas-microsoft-com:vml" Requires="v">
                <p:oleObj spid="_x0000_s2109" name="Worksheet" r:id="rId4" imgW="1836479" imgH="1973652" progId="Excel.Sheet.12">
                  <p:embed/>
                </p:oleObj>
              </mc:Choice>
              <mc:Fallback>
                <p:oleObj name="Worksheet" r:id="rId4" imgW="1836479" imgH="1973652" progId="Excel.Sheet.12">
                  <p:embed/>
                  <p:pic>
                    <p:nvPicPr>
                      <p:cNvPr id="9" name="Object 8"/>
                      <p:cNvPicPr/>
                      <p:nvPr/>
                    </p:nvPicPr>
                    <p:blipFill>
                      <a:blip r:embed="rId5"/>
                      <a:stretch>
                        <a:fillRect/>
                      </a:stretch>
                    </p:blipFill>
                    <p:spPr>
                      <a:xfrm>
                        <a:off x="5953507" y="1034142"/>
                        <a:ext cx="3189702" cy="4572974"/>
                      </a:xfrm>
                      <a:prstGeom prst="rect">
                        <a:avLst/>
                      </a:prstGeom>
                    </p:spPr>
                  </p:pic>
                </p:oleObj>
              </mc:Fallback>
            </mc:AlternateContent>
          </a:graphicData>
        </a:graphic>
      </p:graphicFrame>
    </p:spTree>
    <p:extLst>
      <p:ext uri="{BB962C8B-B14F-4D97-AF65-F5344CB8AC3E}">
        <p14:creationId xmlns:p14="http://schemas.microsoft.com/office/powerpoint/2010/main" val="13430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6" name="Content Placeholder 3"/>
          <p:cNvSpPr>
            <a:spLocks noGrp="1"/>
          </p:cNvSpPr>
          <p:nvPr>
            <p:ph sz="half" idx="1"/>
          </p:nvPr>
        </p:nvSpPr>
        <p:spPr>
          <a:xfrm>
            <a:off x="2087456" y="844207"/>
            <a:ext cx="8031904" cy="4520273"/>
          </a:xfrm>
        </p:spPr>
        <p:txBody>
          <a:bodyPr/>
          <a:lstStyle/>
          <a:p>
            <a:pPr marL="0" indent="0" algn="ctr">
              <a:buNone/>
            </a:pPr>
            <a:r>
              <a:rPr lang="en-US" sz="4400" i="1" dirty="0"/>
              <a:t>“Limitations”</a:t>
            </a:r>
            <a:endParaRPr lang="en-US" sz="4400" dirty="0"/>
          </a:p>
          <a:p>
            <a:pPr marL="0" indent="0" algn="ctr">
              <a:buNone/>
            </a:pPr>
            <a:r>
              <a:rPr lang="en-US" sz="4400" dirty="0"/>
              <a:t>AFM/POH Section 2:</a:t>
            </a:r>
          </a:p>
          <a:p>
            <a:pPr marL="0" indent="0" algn="ctr">
              <a:buNone/>
            </a:pPr>
            <a:r>
              <a:rPr lang="en-US" sz="4400" dirty="0"/>
              <a:t>This is the </a:t>
            </a:r>
            <a:r>
              <a:rPr lang="en-US" sz="4400" i="1" u="sng" dirty="0">
                <a:solidFill>
                  <a:srgbClr val="C00000"/>
                </a:solidFill>
              </a:rPr>
              <a:t>ONLY</a:t>
            </a:r>
            <a:r>
              <a:rPr lang="en-US" sz="4400" dirty="0"/>
              <a:t> section of the AFM that is</a:t>
            </a:r>
          </a:p>
          <a:p>
            <a:pPr marL="0" indent="0" algn="ctr">
              <a:buNone/>
            </a:pPr>
            <a:r>
              <a:rPr lang="en-US" sz="4400" u="sng" dirty="0">
                <a:solidFill>
                  <a:srgbClr val="C00000"/>
                </a:solidFill>
              </a:rPr>
              <a:t>“FAA APPROVED”</a:t>
            </a:r>
          </a:p>
        </p:txBody>
      </p:sp>
    </p:spTree>
    <p:extLst>
      <p:ext uri="{BB962C8B-B14F-4D97-AF65-F5344CB8AC3E}">
        <p14:creationId xmlns:p14="http://schemas.microsoft.com/office/powerpoint/2010/main" val="3180481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3145" y="466263"/>
            <a:ext cx="8472488" cy="609600"/>
          </a:xfrm>
        </p:spPr>
        <p:txBody>
          <a:bodyPr/>
          <a:lstStyle/>
          <a:p>
            <a:pPr algn="ctr"/>
            <a:r>
              <a:rPr lang="en-US" sz="2400" dirty="0"/>
              <a:t>Some Examples of Limits and Supporting Indicators:</a:t>
            </a:r>
          </a:p>
        </p:txBody>
      </p:sp>
      <p:sp>
        <p:nvSpPr>
          <p:cNvPr id="3" name="Content Placeholder 2"/>
          <p:cNvSpPr>
            <a:spLocks noGrp="1"/>
          </p:cNvSpPr>
          <p:nvPr>
            <p:ph sz="half" idx="4294967295"/>
          </p:nvPr>
        </p:nvSpPr>
        <p:spPr>
          <a:xfrm>
            <a:off x="1369497" y="1147489"/>
            <a:ext cx="4950023" cy="4009587"/>
          </a:xfrm>
        </p:spPr>
        <p:txBody>
          <a:bodyPr/>
          <a:lstStyle/>
          <a:p>
            <a:r>
              <a:rPr lang="en-US" sz="2800" dirty="0"/>
              <a:t>Airspeeds</a:t>
            </a:r>
          </a:p>
          <a:p>
            <a:r>
              <a:rPr lang="en-US" sz="2800" dirty="0"/>
              <a:t>Airspeed Indicator Markings</a:t>
            </a:r>
          </a:p>
          <a:p>
            <a:r>
              <a:rPr lang="en-US" sz="2800" dirty="0"/>
              <a:t>Power Plant Limitations</a:t>
            </a:r>
          </a:p>
          <a:p>
            <a:r>
              <a:rPr lang="en-US" sz="2800" dirty="0"/>
              <a:t>Propeller Limits</a:t>
            </a:r>
          </a:p>
          <a:p>
            <a:r>
              <a:rPr lang="en-US" sz="2800" dirty="0"/>
              <a:t>Weight Limits and C.G.</a:t>
            </a:r>
          </a:p>
          <a:p>
            <a:r>
              <a:rPr lang="en-US" sz="2800" dirty="0"/>
              <a:t>Maneuver Limits</a:t>
            </a:r>
          </a:p>
          <a:p>
            <a:endParaRPr lang="en-US" dirty="0"/>
          </a:p>
        </p:txBody>
      </p:sp>
      <p:sp>
        <p:nvSpPr>
          <p:cNvPr id="4" name="Content Placeholder 3"/>
          <p:cNvSpPr>
            <a:spLocks noGrp="1"/>
          </p:cNvSpPr>
          <p:nvPr>
            <p:ph sz="half" idx="4294967295"/>
          </p:nvPr>
        </p:nvSpPr>
        <p:spPr>
          <a:xfrm>
            <a:off x="6326262" y="1146646"/>
            <a:ext cx="5052937" cy="3693017"/>
          </a:xfrm>
        </p:spPr>
        <p:txBody>
          <a:bodyPr/>
          <a:lstStyle/>
          <a:p>
            <a:r>
              <a:rPr lang="en-US" sz="2800" dirty="0"/>
              <a:t>Types of operation VFR/IFR/Known Ice</a:t>
            </a:r>
          </a:p>
          <a:p>
            <a:r>
              <a:rPr lang="en-US" sz="2800" dirty="0"/>
              <a:t>Fuel Limitations</a:t>
            </a:r>
          </a:p>
          <a:p>
            <a:r>
              <a:rPr lang="en-US" sz="2800" dirty="0"/>
              <a:t>Gyro/Suction Pressure Limits</a:t>
            </a:r>
          </a:p>
          <a:p>
            <a:r>
              <a:rPr lang="en-US" sz="2800" dirty="0"/>
              <a:t>Altitude limits</a:t>
            </a:r>
          </a:p>
          <a:p>
            <a:r>
              <a:rPr lang="en-US" sz="2800" dirty="0"/>
              <a:t>Placards</a:t>
            </a:r>
          </a:p>
          <a:p>
            <a:r>
              <a:rPr lang="en-US" sz="2800" dirty="0"/>
              <a:t>Supplemental Type Certificate (STC)</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687338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Type Certificates (STC)…</a:t>
            </a:r>
            <a:endParaRPr lang="en-US" dirty="0"/>
          </a:p>
        </p:txBody>
      </p:sp>
      <p:pic>
        <p:nvPicPr>
          <p:cNvPr id="5122" name="Picture 2" descr="3-Blade Propeller for Piper Pa-28 Dakota Now FAA certified | Aviation P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08" y="1044244"/>
            <a:ext cx="3366558" cy="18936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C issued to install Whelen Orion LED Nav/Strobes on later model Cessna  Singles with Wilco Kit | Cessna Owner Organiz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76" y="3070165"/>
            <a:ext cx="4416425" cy="24273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upplemental type certificate - Wikipedia"/>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20923170">
            <a:off x="1635762" y="1271061"/>
            <a:ext cx="3414925"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89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8750" y="454846"/>
            <a:ext cx="8472488" cy="1328798"/>
          </a:xfrm>
        </p:spPr>
        <p:txBody>
          <a:bodyPr/>
          <a:lstStyle/>
          <a:p>
            <a:pPr algn="ctr"/>
            <a:r>
              <a:rPr lang="en-US" sz="3600" dirty="0"/>
              <a:t>Have you ever had your Airspeed Indicator or a gauge replaced?</a:t>
            </a:r>
          </a:p>
        </p:txBody>
      </p:sp>
      <p:sp>
        <p:nvSpPr>
          <p:cNvPr id="5" name="Rectangle 4"/>
          <p:cNvSpPr/>
          <p:nvPr/>
        </p:nvSpPr>
        <p:spPr>
          <a:xfrm>
            <a:off x="3679799" y="1770743"/>
            <a:ext cx="1008314" cy="646331"/>
          </a:xfrm>
          <a:prstGeom prst="rect">
            <a:avLst/>
          </a:prstGeom>
          <a:noFill/>
        </p:spPr>
        <p:txBody>
          <a:bodyPr wrap="square" lIns="91440" tIns="45720" rIns="91440" bIns="45720">
            <a:spAutoFit/>
          </a:bodyPr>
          <a:lstStyle/>
          <a:p>
            <a:pPr algn="ctr">
              <a:buNone/>
            </a:pPr>
            <a:r>
              <a:rPr lang="en-US" sz="3600" dirty="0">
                <a:ln w="0"/>
                <a:effectLst>
                  <a:outerShdw blurRad="38100" dist="19050" dir="2700000" algn="tl" rotWithShape="0">
                    <a:schemeClr val="dk1">
                      <a:alpha val="40000"/>
                    </a:schemeClr>
                  </a:outerShdw>
                </a:effectLst>
              </a:rPr>
              <a:t>Old</a:t>
            </a:r>
          </a:p>
        </p:txBody>
      </p:sp>
      <p:sp>
        <p:nvSpPr>
          <p:cNvPr id="11" name="Rectangle 10"/>
          <p:cNvSpPr/>
          <p:nvPr/>
        </p:nvSpPr>
        <p:spPr>
          <a:xfrm>
            <a:off x="7315628" y="1734458"/>
            <a:ext cx="1131685" cy="646331"/>
          </a:xfrm>
          <a:prstGeom prst="rect">
            <a:avLst/>
          </a:prstGeom>
          <a:noFill/>
        </p:spPr>
        <p:txBody>
          <a:bodyPr wrap="square" lIns="91440" tIns="45720" rIns="91440" bIns="45720">
            <a:spAutoFit/>
          </a:bodyPr>
          <a:lstStyle/>
          <a:p>
            <a:pPr algn="ctr">
              <a:buNone/>
            </a:pPr>
            <a:r>
              <a:rPr lang="en-US" sz="3600" dirty="0">
                <a:ln w="0"/>
                <a:effectLst>
                  <a:outerShdw blurRad="38100" dist="19050" dir="2700000" algn="tl" rotWithShape="0">
                    <a:schemeClr val="dk1">
                      <a:alpha val="40000"/>
                    </a:schemeClr>
                  </a:outerShdw>
                </a:effectLst>
              </a:rPr>
              <a:t>New</a:t>
            </a:r>
          </a:p>
        </p:txBody>
      </p:sp>
      <p:pic>
        <p:nvPicPr>
          <p:cNvPr id="8208" name="Picture 16" descr="C:\Users\JAYMFL~1\AppData\Local\Temp\SNAGHTMLdfda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518" y="2409372"/>
            <a:ext cx="3255281" cy="32245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6429830" y="2917371"/>
            <a:ext cx="377371" cy="290286"/>
          </a:xfrm>
          <a:prstGeom prst="line">
            <a:avLst/>
          </a:prstGeom>
          <a:noFill/>
          <a:ln w="762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42" name="Picture 2" descr="C:\Users\JAYMFL~1\AppData\Local\Temp\SNAGHTML666a4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828" y="2336132"/>
            <a:ext cx="3274917" cy="324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137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Weight and Balance</a:t>
            </a:r>
            <a:endParaRPr lang="en-US" dirty="0"/>
          </a:p>
        </p:txBody>
      </p:sp>
      <p:sp>
        <p:nvSpPr>
          <p:cNvPr id="3" name="Content Placeholder 2"/>
          <p:cNvSpPr>
            <a:spLocks noGrp="1"/>
          </p:cNvSpPr>
          <p:nvPr>
            <p:ph idx="1"/>
          </p:nvPr>
        </p:nvSpPr>
        <p:spPr>
          <a:xfrm>
            <a:off x="2098041" y="1027270"/>
            <a:ext cx="8050213" cy="4391025"/>
          </a:xfrm>
        </p:spPr>
        <p:txBody>
          <a:bodyPr/>
          <a:lstStyle/>
          <a:p>
            <a:pPr marL="0" indent="0" algn="ctr">
              <a:buNone/>
            </a:pPr>
            <a:r>
              <a:rPr lang="en-US" sz="2000" dirty="0"/>
              <a:t>Think Section 6 – Weight and Balance and Installed Equipment:</a:t>
            </a:r>
          </a:p>
        </p:txBody>
      </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7" y="1562598"/>
            <a:ext cx="7599315" cy="388440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88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2195514" y="373063"/>
            <a:ext cx="8472487" cy="609600"/>
          </a:xfrm>
        </p:spPr>
        <p:txBody>
          <a:bodyPr/>
          <a:lstStyle/>
          <a:p>
            <a:pPr eaLnBrk="1" hangingPunct="1">
              <a:defRPr/>
            </a:pPr>
            <a:r>
              <a:rPr lang="en-US" sz="3600" dirty="0">
                <a:solidFill>
                  <a:srgbClr val="002060"/>
                </a:solidFill>
              </a:rPr>
              <a:t>Objective:</a:t>
            </a:r>
            <a:endParaRPr lang="en-US" sz="2800" dirty="0">
              <a:solidFill>
                <a:srgbClr val="002060"/>
              </a:solidFill>
            </a:endParaRPr>
          </a:p>
        </p:txBody>
      </p:sp>
      <p:sp>
        <p:nvSpPr>
          <p:cNvPr id="291843" name="Rectangle 3"/>
          <p:cNvSpPr>
            <a:spLocks noGrp="1" noChangeArrowheads="1"/>
          </p:cNvSpPr>
          <p:nvPr>
            <p:ph type="body" idx="4294967295"/>
          </p:nvPr>
        </p:nvSpPr>
        <p:spPr>
          <a:xfrm>
            <a:off x="2133600" y="1219201"/>
            <a:ext cx="7315200" cy="4391025"/>
          </a:xfrm>
        </p:spPr>
        <p:txBody>
          <a:bodyPr/>
          <a:lstStyle/>
          <a:p>
            <a:pPr marL="0" indent="0">
              <a:spcBef>
                <a:spcPts val="0"/>
              </a:spcBef>
              <a:spcAft>
                <a:spcPts val="1200"/>
              </a:spcAft>
              <a:buNone/>
              <a:defRPr/>
            </a:pPr>
            <a:r>
              <a:rPr lang="en-US" altLang="ja-JP" sz="2800" dirty="0"/>
              <a:t>Define and Discuss</a:t>
            </a:r>
          </a:p>
          <a:p>
            <a:pPr>
              <a:spcBef>
                <a:spcPts val="0"/>
              </a:spcBef>
              <a:spcAft>
                <a:spcPts val="1200"/>
              </a:spcAft>
              <a:defRPr/>
            </a:pPr>
            <a:r>
              <a:rPr lang="en-US" altLang="ja-JP" sz="2800" dirty="0"/>
              <a:t>What is Airworthy?</a:t>
            </a:r>
          </a:p>
          <a:p>
            <a:pPr marL="0" indent="0">
              <a:spcBef>
                <a:spcPts val="0"/>
              </a:spcBef>
              <a:spcAft>
                <a:spcPts val="1200"/>
              </a:spcAft>
              <a:defRPr/>
            </a:pPr>
            <a:r>
              <a:rPr lang="en-US" altLang="ja-JP" sz="2800" dirty="0"/>
              <a:t>  What is “Condition for Safe Operations”</a:t>
            </a:r>
          </a:p>
          <a:p>
            <a:pPr>
              <a:spcBef>
                <a:spcPts val="0"/>
              </a:spcBef>
              <a:spcAft>
                <a:spcPts val="1200"/>
              </a:spcAft>
              <a:defRPr/>
            </a:pPr>
            <a:r>
              <a:rPr lang="en-US" altLang="ja-JP" sz="2800" dirty="0"/>
              <a:t>Maintenance Documents and Entries</a:t>
            </a:r>
          </a:p>
          <a:p>
            <a:pPr>
              <a:spcBef>
                <a:spcPts val="0"/>
              </a:spcBef>
              <a:spcAft>
                <a:spcPts val="1200"/>
              </a:spcAft>
              <a:defRPr/>
            </a:pPr>
            <a:r>
              <a:rPr lang="en-US" altLang="ja-JP" sz="2800" dirty="0"/>
              <a:t>Preflight after MX</a:t>
            </a:r>
          </a:p>
          <a:p>
            <a:pPr>
              <a:spcBef>
                <a:spcPts val="0"/>
              </a:spcBef>
              <a:spcAft>
                <a:spcPts val="1200"/>
              </a:spcAft>
              <a:defRPr/>
            </a:pPr>
            <a:r>
              <a:rPr lang="en-US" altLang="ja-JP" sz="2800" dirty="0"/>
              <a:t>Limitations as related to MX</a:t>
            </a:r>
          </a:p>
          <a:p>
            <a:pPr>
              <a:spcBef>
                <a:spcPts val="0"/>
              </a:spcBef>
              <a:spcAft>
                <a:spcPts val="1200"/>
              </a:spcAft>
              <a:defRPr/>
            </a:pPr>
            <a:endParaRPr lang="en-US" altLang="ja-JP" dirty="0" smtClean="0"/>
          </a:p>
          <a:p>
            <a:pPr>
              <a:spcBef>
                <a:spcPts val="0"/>
              </a:spcBef>
              <a:spcAft>
                <a:spcPts val="1200"/>
              </a:spcAft>
              <a:defRPr/>
            </a:pPr>
            <a:endParaRPr lang="en-US" altLang="ja-JP" dirty="0" smtClean="0"/>
          </a:p>
          <a:p>
            <a:pPr>
              <a:spcBef>
                <a:spcPts val="0"/>
              </a:spcBef>
              <a:spcAft>
                <a:spcPts val="1200"/>
              </a:spcAft>
              <a:defRPr/>
            </a:pPr>
            <a:endParaRPr lang="en-US" altLang="ja-JP" dirty="0" smtClean="0"/>
          </a:p>
          <a:p>
            <a:pPr marL="0" indent="0">
              <a:spcBef>
                <a:spcPts val="0"/>
              </a:spcBef>
              <a:spcAft>
                <a:spcPts val="1200"/>
              </a:spcAft>
              <a:defRPr/>
            </a:pPr>
            <a:endParaRPr lang="en-US" altLang="ja-JP" dirty="0" smtClean="0"/>
          </a:p>
          <a:p>
            <a:pPr marL="0" indent="0">
              <a:spcBef>
                <a:spcPts val="0"/>
              </a:spcBef>
              <a:spcAft>
                <a:spcPts val="1200"/>
              </a:spcAft>
              <a:defRPr/>
            </a:pPr>
            <a:endParaRPr lang="en-US" dirty="0" smtClean="0"/>
          </a:p>
        </p:txBody>
      </p:sp>
    </p:spTree>
    <p:extLst>
      <p:ext uri="{BB962C8B-B14F-4D97-AF65-F5344CB8AC3E}">
        <p14:creationId xmlns:p14="http://schemas.microsoft.com/office/powerpoint/2010/main" val="136671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 name="Content Placeholder 3"/>
          <p:cNvSpPr txBox="1">
            <a:spLocks noGrp="1"/>
          </p:cNvSpPr>
          <p:nvPr>
            <p:ph idx="4294967295"/>
          </p:nvPr>
        </p:nvSpPr>
        <p:spPr>
          <a:xfrm>
            <a:off x="2243201" y="2088323"/>
            <a:ext cx="8050212" cy="4031873"/>
          </a:xfrm>
          <a:prstGeom prst="rect">
            <a:avLst/>
          </a:prstGeom>
          <a:noFill/>
        </p:spPr>
        <p:txBody>
          <a:bodyPr wrap="square" rtlCol="0">
            <a:spAutoFit/>
          </a:bodyPr>
          <a:lstStyle/>
          <a:p>
            <a:pPr>
              <a:spcBef>
                <a:spcPts val="1200"/>
              </a:spcBef>
              <a:spcAft>
                <a:spcPts val="1200"/>
              </a:spcAft>
              <a:buFont typeface="Wingdings" panose="05000000000000000000" pitchFamily="2" charset="2"/>
              <a:buChar char="Ø"/>
            </a:pPr>
            <a:r>
              <a:rPr lang="en-US" sz="2400" dirty="0">
                <a:solidFill>
                  <a:srgbClr val="002060"/>
                </a:solidFill>
              </a:rPr>
              <a:t>Pilots never stop learning, and those who participate in regular proficiency training are competent, confident, and safe.</a:t>
            </a:r>
          </a:p>
          <a:p>
            <a:pPr>
              <a:spcBef>
                <a:spcPts val="1200"/>
              </a:spcBef>
              <a:spcAft>
                <a:spcPts val="1200"/>
              </a:spcAft>
              <a:buFont typeface="Wingdings" panose="05000000000000000000" pitchFamily="2" charset="2"/>
              <a:buChar char="Ø"/>
            </a:pPr>
            <a:r>
              <a:rPr lang="en-US" sz="2400" dirty="0">
                <a:solidFill>
                  <a:srgbClr val="002060"/>
                </a:solidFill>
              </a:rPr>
              <a:t>Earn </a:t>
            </a:r>
            <a:r>
              <a:rPr lang="en-US" sz="2400" i="1" dirty="0">
                <a:solidFill>
                  <a:srgbClr val="002060"/>
                </a:solidFill>
              </a:rPr>
              <a:t>WINGS </a:t>
            </a:r>
            <a:r>
              <a:rPr lang="en-US" sz="2400" dirty="0">
                <a:solidFill>
                  <a:srgbClr val="002060"/>
                </a:solidFill>
              </a:rPr>
              <a:t>awards and recognition based on a combination of practical knowledge and hands-on coaching.  Skill will be the result of your efforts.</a:t>
            </a:r>
          </a:p>
          <a:p>
            <a:pPr>
              <a:spcBef>
                <a:spcPts val="1200"/>
              </a:spcBef>
              <a:spcAft>
                <a:spcPts val="1200"/>
              </a:spcAft>
              <a:buFont typeface="Wingdings" panose="05000000000000000000" pitchFamily="2" charset="2"/>
              <a:buChar char="Ø"/>
            </a:pPr>
            <a:r>
              <a:rPr lang="en-US" sz="2400" i="1" dirty="0">
                <a:solidFill>
                  <a:srgbClr val="002060"/>
                </a:solidFill>
              </a:rPr>
              <a:t>Get started now!</a:t>
            </a:r>
          </a:p>
          <a:p>
            <a:pPr>
              <a:spcBef>
                <a:spcPts val="1200"/>
              </a:spcBef>
              <a:spcAft>
                <a:spcPts val="1200"/>
              </a:spcAft>
              <a:buNone/>
            </a:pPr>
            <a:endParaRPr lang="en-US" sz="2800" i="1" dirty="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pic>
        <p:nvPicPr>
          <p:cNvPr id="3078" name="Picture 6" descr="C:\Users\JAYMFL~1\AppData\Local\Temp\SNAGHTML4fbe6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8246"/>
            <a:ext cx="9144000" cy="167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761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Effect>
                      <a14:saturation sat="80000"/>
                    </a14:imgEffect>
                  </a14:imgLayer>
                </a14:imgProps>
              </a:ext>
            </a:extLst>
          </a:blip>
          <a:stretch>
            <a:fillRect/>
          </a:stretch>
        </p:blipFill>
        <p:spPr>
          <a:xfrm>
            <a:off x="1524000" y="3"/>
            <a:ext cx="9144000" cy="6053111"/>
          </a:xfrm>
          <a:prstGeom prst="rect">
            <a:avLst/>
          </a:prstGeom>
          <a:blipFill dpi="0" rotWithShape="1">
            <a:blip r:embed="rId5">
              <a:alphaModFix amt="74000"/>
            </a:blip>
            <a:srcRect/>
            <a:tile tx="0" ty="0" sx="100000" sy="100000" flip="none" algn="tl"/>
          </a:blipFill>
        </p:spPr>
      </p:pic>
      <p:sp>
        <p:nvSpPr>
          <p:cNvPr id="4" name="Rectangle 3"/>
          <p:cNvSpPr/>
          <p:nvPr/>
        </p:nvSpPr>
        <p:spPr>
          <a:xfrm>
            <a:off x="1698211" y="172179"/>
            <a:ext cx="8793145" cy="1446550"/>
          </a:xfrm>
          <a:prstGeom prst="rect">
            <a:avLst/>
          </a:prstGeom>
          <a:noFill/>
          <a:ln>
            <a:noFill/>
          </a:ln>
          <a:effectLst>
            <a:outerShdw blurRad="76200" dist="127000" dir="2700000" sy="-23000" kx="-800400" algn="bl" rotWithShape="0">
              <a:schemeClr val="tx1"/>
            </a:outerShdw>
          </a:effectLst>
          <a:scene3d>
            <a:camera prst="orthographicFront"/>
            <a:lightRig rig="threePt" dir="t"/>
          </a:scene3d>
          <a:sp3d/>
        </p:spPr>
        <p:txBody>
          <a:bodyPr wrap="square" lIns="91440" tIns="45720" rIns="91440" bIns="45720">
            <a:spAutoFit/>
          </a:bodyPr>
          <a:lstStyle/>
          <a:p>
            <a:pPr algn="ctr">
              <a:spcBef>
                <a:spcPts val="0"/>
              </a:spcBef>
              <a:buNone/>
              <a:defRPr/>
            </a:pPr>
            <a:r>
              <a:rPr lang="en-US" sz="4400" b="1" i="1" dirty="0">
                <a:solidFill>
                  <a:srgbClr val="002060"/>
                </a:solidFill>
                <a:effectLst>
                  <a:outerShdw blurRad="38100" dist="38100" dir="2700000" algn="tl">
                    <a:srgbClr val="000000">
                      <a:alpha val="43137"/>
                    </a:srgbClr>
                  </a:outerShdw>
                </a:effectLst>
              </a:rPr>
              <a:t>WINGS / AMT</a:t>
            </a:r>
            <a:r>
              <a:rPr lang="en-US" sz="4400" b="1" dirty="0">
                <a:solidFill>
                  <a:srgbClr val="002060"/>
                </a:solidFill>
                <a:effectLst>
                  <a:outerShdw blurRad="38100" dist="38100" dir="2700000" algn="tl">
                    <a:srgbClr val="000000">
                      <a:alpha val="43137"/>
                    </a:srgbClr>
                  </a:outerShdw>
                </a:effectLst>
              </a:rPr>
              <a:t> </a:t>
            </a:r>
          </a:p>
          <a:p>
            <a:pPr algn="ctr">
              <a:spcBef>
                <a:spcPts val="0"/>
              </a:spcBef>
              <a:buNone/>
              <a:defRPr/>
            </a:pPr>
            <a:r>
              <a:rPr lang="en-US" sz="4400" b="1" dirty="0">
                <a:solidFill>
                  <a:srgbClr val="002060"/>
                </a:solidFill>
                <a:effectLst>
                  <a:outerShdw blurRad="38100" dist="38100" dir="2700000" algn="tl">
                    <a:srgbClr val="000000">
                      <a:alpha val="43137"/>
                    </a:srgbClr>
                  </a:outerShdw>
                </a:effectLst>
              </a:rPr>
              <a:t>Proficiency for All Airman</a:t>
            </a:r>
            <a:endParaRPr lang="en-US" sz="4800" b="1" dirty="0">
              <a:solidFill>
                <a:srgbClr val="002060"/>
              </a:solidFill>
              <a:effectLst>
                <a:outerShdw blurRad="38100" dist="38100" dir="2700000" algn="tl">
                  <a:srgbClr val="000000">
                    <a:alpha val="43137"/>
                  </a:srgbClr>
                </a:outerShdw>
              </a:effectLst>
            </a:endParaRPr>
          </a:p>
        </p:txBody>
      </p:sp>
      <p:pic>
        <p:nvPicPr>
          <p:cNvPr id="6"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685812" y="4280189"/>
            <a:ext cx="2695575" cy="1619250"/>
          </a:xfrm>
          <a:prstGeom prst="rect">
            <a:avLst/>
          </a:prstGeom>
          <a:noFill/>
          <a:ln>
            <a:noFill/>
          </a:ln>
          <a:effectLst>
            <a:outerShdw blurRad="292100" dist="139700" dir="2700000" algn="tl" rotWithShape="0">
              <a:srgbClr val="0070C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2043369" y="1761246"/>
            <a:ext cx="4438185" cy="36639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a:lstStyle>
          <a:p>
            <a:r>
              <a:rPr lang="en-US" sz="2400" kern="0" dirty="0">
                <a:solidFill>
                  <a:schemeClr val="bg1"/>
                </a:solidFill>
                <a:effectLst>
                  <a:outerShdw blurRad="38100" dist="38100" dir="2700000" algn="tl">
                    <a:srgbClr val="000000">
                      <a:alpha val="43137"/>
                    </a:srgbClr>
                  </a:outerShdw>
                </a:effectLst>
              </a:rPr>
              <a:t>Drone Pilot</a:t>
            </a:r>
          </a:p>
          <a:p>
            <a:r>
              <a:rPr lang="en-US" sz="2400" kern="0" dirty="0">
                <a:solidFill>
                  <a:schemeClr val="bg1"/>
                </a:solidFill>
                <a:effectLst>
                  <a:outerShdw blurRad="38100" dist="38100" dir="2700000" algn="tl">
                    <a:srgbClr val="000000">
                      <a:alpha val="43137"/>
                    </a:srgbClr>
                  </a:outerShdw>
                </a:effectLst>
              </a:rPr>
              <a:t>Student Pilot</a:t>
            </a:r>
          </a:p>
          <a:p>
            <a:r>
              <a:rPr lang="en-US" sz="2400" kern="0" dirty="0">
                <a:solidFill>
                  <a:schemeClr val="bg1"/>
                </a:solidFill>
                <a:effectLst>
                  <a:outerShdw blurRad="38100" dist="38100" dir="2700000" algn="tl">
                    <a:srgbClr val="000000">
                      <a:alpha val="43137"/>
                    </a:srgbClr>
                  </a:outerShdw>
                </a:effectLst>
              </a:rPr>
              <a:t>Private Pilot</a:t>
            </a:r>
          </a:p>
          <a:p>
            <a:r>
              <a:rPr lang="en-US" sz="2400" kern="0" dirty="0">
                <a:solidFill>
                  <a:schemeClr val="bg1"/>
                </a:solidFill>
                <a:effectLst>
                  <a:outerShdw blurRad="38100" dist="38100" dir="2700000" algn="tl">
                    <a:srgbClr val="000000">
                      <a:alpha val="43137"/>
                    </a:srgbClr>
                  </a:outerShdw>
                </a:effectLst>
              </a:rPr>
              <a:t>Commercial Pilot</a:t>
            </a:r>
          </a:p>
          <a:p>
            <a:r>
              <a:rPr lang="en-US" sz="2400" kern="0" dirty="0">
                <a:solidFill>
                  <a:schemeClr val="bg1"/>
                </a:solidFill>
                <a:effectLst>
                  <a:outerShdw blurRad="38100" dist="38100" dir="2700000" algn="tl">
                    <a:srgbClr val="000000">
                      <a:alpha val="43137"/>
                    </a:srgbClr>
                  </a:outerShdw>
                </a:effectLst>
              </a:rPr>
              <a:t>Airline Transport Pilot</a:t>
            </a:r>
          </a:p>
          <a:p>
            <a:r>
              <a:rPr lang="en-US" sz="2400" kern="0" dirty="0">
                <a:solidFill>
                  <a:schemeClr val="bg1"/>
                </a:solidFill>
                <a:effectLst>
                  <a:outerShdw blurRad="38100" dist="38100" dir="2700000" algn="tl">
                    <a:srgbClr val="000000">
                      <a:alpha val="43137"/>
                    </a:srgbClr>
                  </a:outerShdw>
                </a:effectLst>
              </a:rPr>
              <a:t>CFI</a:t>
            </a:r>
          </a:p>
          <a:p>
            <a:r>
              <a:rPr lang="en-US" sz="2400" kern="0" dirty="0">
                <a:solidFill>
                  <a:schemeClr val="bg1"/>
                </a:solidFill>
                <a:effectLst>
                  <a:outerShdw blurRad="38100" dist="38100" dir="2700000" algn="tl">
                    <a:srgbClr val="000000">
                      <a:alpha val="43137"/>
                    </a:srgbClr>
                  </a:outerShdw>
                </a:effectLst>
              </a:rPr>
              <a:t>A&amp;P Mechanic</a:t>
            </a:r>
          </a:p>
          <a:p>
            <a:r>
              <a:rPr lang="en-US" sz="2400" kern="0" dirty="0">
                <a:solidFill>
                  <a:schemeClr val="bg1"/>
                </a:solidFill>
                <a:effectLst>
                  <a:outerShdw blurRad="38100" dist="38100" dir="2700000" algn="tl">
                    <a:srgbClr val="000000">
                      <a:alpha val="43137"/>
                    </a:srgbClr>
                  </a:outerShdw>
                </a:effectLst>
              </a:rPr>
              <a:t>IA</a:t>
            </a:r>
          </a:p>
          <a:p>
            <a:r>
              <a:rPr lang="en-US" sz="2400" kern="0" dirty="0">
                <a:solidFill>
                  <a:schemeClr val="bg1"/>
                </a:solidFill>
                <a:effectLst>
                  <a:outerShdw blurRad="38100" dist="38100" dir="2700000" algn="tl">
                    <a:srgbClr val="000000">
                      <a:alpha val="43137"/>
                    </a:srgbClr>
                  </a:outerShdw>
                </a:effectLst>
              </a:rPr>
              <a:t>Repairman</a:t>
            </a:r>
          </a:p>
          <a:p>
            <a:endParaRPr lang="en-US" kern="0" dirty="0"/>
          </a:p>
        </p:txBody>
      </p:sp>
    </p:spTree>
    <p:extLst>
      <p:ext uri="{BB962C8B-B14F-4D97-AF65-F5344CB8AC3E}">
        <p14:creationId xmlns:p14="http://schemas.microsoft.com/office/powerpoint/2010/main" val="1792243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4098" name="Picture 2" descr="C:\Users\JAYMFL~1\AppData\Local\Temp\SNAGHTML4ee4f2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224" y="291004"/>
            <a:ext cx="9107776" cy="31735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2230337" y="2575304"/>
            <a:ext cx="7954962" cy="3532188"/>
          </a:xfrm>
        </p:spPr>
        <p:txBody>
          <a:bodyPr/>
          <a:lstStyle/>
          <a:p>
            <a:pPr>
              <a:spcBef>
                <a:spcPts val="1200"/>
              </a:spcBef>
              <a:spcAft>
                <a:spcPts val="1200"/>
              </a:spcAft>
              <a:buFont typeface="Wingdings" panose="05000000000000000000" pitchFamily="2" charset="2"/>
              <a:buChar char="Ø"/>
            </a:pPr>
            <a:r>
              <a:rPr lang="en-US" sz="2400" kern="1200" dirty="0">
                <a:solidFill>
                  <a:srgbClr val="002060"/>
                </a:solidFill>
              </a:rPr>
              <a:t>The AMT Awards program can help you fulfill your commitment to aviation maintenance excellence through continuing education and training.</a:t>
            </a:r>
          </a:p>
          <a:p>
            <a:pPr>
              <a:spcBef>
                <a:spcPts val="1200"/>
              </a:spcBef>
              <a:spcAft>
                <a:spcPts val="1200"/>
              </a:spcAft>
              <a:buFont typeface="Wingdings" panose="05000000000000000000" pitchFamily="2" charset="2"/>
              <a:buChar char="Ø"/>
            </a:pPr>
            <a:r>
              <a:rPr lang="en-US" sz="2400" dirty="0">
                <a:solidFill>
                  <a:srgbClr val="002060"/>
                </a:solidFill>
              </a:rPr>
              <a:t>Earn annual awards based on core training hours at Bronze, Silver, and Gold levels.</a:t>
            </a:r>
          </a:p>
          <a:p>
            <a:pPr>
              <a:spcBef>
                <a:spcPts val="1200"/>
              </a:spcBef>
              <a:spcAft>
                <a:spcPts val="1200"/>
              </a:spcAft>
              <a:buFont typeface="Wingdings" panose="05000000000000000000" pitchFamily="2" charset="2"/>
              <a:buChar char="Ø"/>
            </a:pPr>
            <a:r>
              <a:rPr lang="en-US" sz="2400" i="1" dirty="0">
                <a:solidFill>
                  <a:srgbClr val="002060"/>
                </a:solidFill>
              </a:rPr>
              <a:t>Get started now!</a:t>
            </a:r>
          </a:p>
        </p:txBody>
      </p:sp>
    </p:spTree>
    <p:extLst>
      <p:ext uri="{BB962C8B-B14F-4D97-AF65-F5344CB8AC3E}">
        <p14:creationId xmlns:p14="http://schemas.microsoft.com/office/powerpoint/2010/main" val="1643387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33903" y="538220"/>
            <a:ext cx="8204200" cy="461963"/>
          </a:xfrm>
        </p:spPr>
        <p:txBody>
          <a:bodyPr/>
          <a:lstStyle/>
          <a:p>
            <a:pPr algn="ctr"/>
            <a:r>
              <a:rPr lang="en-US" dirty="0" smtClean="0"/>
              <a:t>AMT On-line for the A&amp;P</a:t>
            </a:r>
            <a:endParaRPr lang="en-US" dirty="0"/>
          </a:p>
        </p:txBody>
      </p:sp>
      <p:pic>
        <p:nvPicPr>
          <p:cNvPr id="5" name="Picture 2" descr="C:\Users\JAYMFL~1\AppData\Local\Temp\SNAGHTML51a5553.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72256" y="3522813"/>
            <a:ext cx="2114681" cy="1541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C:\Users\JAYMFL~1\AppData\Local\Temp\SNAGHTML3e00b59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735" y="735012"/>
            <a:ext cx="7915275" cy="503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0571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3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19871" y="244735"/>
            <a:ext cx="8332989" cy="609600"/>
          </a:xfrm>
        </p:spPr>
        <p:txBody>
          <a:bodyPr/>
          <a:lstStyle/>
          <a:p>
            <a:r>
              <a:rPr lang="en-US" sz="2800" b="0" dirty="0"/>
              <a:t>One More Reason to Train with</a:t>
            </a:r>
            <a:r>
              <a:rPr lang="en-US" sz="2800" dirty="0"/>
              <a:t> </a:t>
            </a:r>
            <a:r>
              <a:rPr lang="en-US" sz="2800" i="1" dirty="0"/>
              <a:t>WINGS</a:t>
            </a:r>
          </a:p>
        </p:txBody>
      </p:sp>
      <p:sp>
        <p:nvSpPr>
          <p:cNvPr id="4" name="Content Placeholder 3"/>
          <p:cNvSpPr>
            <a:spLocks noGrp="1"/>
          </p:cNvSpPr>
          <p:nvPr>
            <p:ph sz="half" idx="1"/>
          </p:nvPr>
        </p:nvSpPr>
        <p:spPr>
          <a:xfrm>
            <a:off x="2468191" y="876363"/>
            <a:ext cx="6553890" cy="4391025"/>
          </a:xfrm>
        </p:spPr>
        <p:txBody>
          <a:bodyPr/>
          <a:lstStyle/>
          <a:p>
            <a:pPr marL="0" indent="0">
              <a:buNone/>
            </a:pPr>
            <a:r>
              <a:rPr lang="en-US" sz="3600" i="1" dirty="0">
                <a:latin typeface="Calibri" panose="020F0502020204030204" pitchFamily="34" charset="0"/>
                <a:cs typeface="Calibri" panose="020F0502020204030204" pitchFamily="34" charset="0"/>
              </a:rPr>
              <a:t>WINGS</a:t>
            </a:r>
            <a:r>
              <a:rPr lang="en-US" sz="3600" dirty="0">
                <a:latin typeface="Calibri" panose="020F0502020204030204" pitchFamily="34" charset="0"/>
                <a:cs typeface="Calibri" panose="020F0502020204030204" pitchFamily="34" charset="0"/>
              </a:rPr>
              <a:t> Industry Sweepstakes!</a:t>
            </a:r>
          </a:p>
        </p:txBody>
      </p:sp>
      <p:sp>
        <p:nvSpPr>
          <p:cNvPr id="6" name="Rectangle 5"/>
          <p:cNvSpPr/>
          <p:nvPr/>
        </p:nvSpPr>
        <p:spPr>
          <a:xfrm>
            <a:off x="1752600" y="4724401"/>
            <a:ext cx="7010400" cy="1231106"/>
          </a:xfrm>
          <a:prstGeom prst="rect">
            <a:avLst/>
          </a:prstGeom>
        </p:spPr>
        <p:txBody>
          <a:bodyPr wrap="square">
            <a:spAutoFit/>
          </a:bodyPr>
          <a:lstStyle/>
          <a:p>
            <a:pPr algn="ctr" fontAlgn="auto">
              <a:spcBef>
                <a:spcPts val="0"/>
              </a:spcBef>
              <a:spcAft>
                <a:spcPts val="0"/>
              </a:spcAft>
              <a:buNone/>
            </a:pPr>
            <a:r>
              <a:rPr lang="en-US" sz="1800" b="1" dirty="0">
                <a:solidFill>
                  <a:srgbClr val="000000"/>
                </a:solidFill>
                <a:latin typeface="Arial"/>
              </a:rPr>
              <a:t>The Paul and Fran Burger 2021 $10,000 </a:t>
            </a:r>
            <a:r>
              <a:rPr lang="en-US" sz="1800" b="1" i="1" dirty="0">
                <a:solidFill>
                  <a:srgbClr val="000000"/>
                </a:solidFill>
                <a:latin typeface="Arial"/>
              </a:rPr>
              <a:t>WINGS</a:t>
            </a:r>
            <a:r>
              <a:rPr lang="en-US" sz="1800" b="1" dirty="0">
                <a:solidFill>
                  <a:srgbClr val="000000"/>
                </a:solidFill>
                <a:latin typeface="Arial"/>
              </a:rPr>
              <a:t> Sweepstakes</a:t>
            </a:r>
          </a:p>
          <a:p>
            <a:pPr algn="ctr" fontAlgn="auto">
              <a:spcBef>
                <a:spcPts val="0"/>
              </a:spcBef>
              <a:spcAft>
                <a:spcPts val="0"/>
              </a:spcAft>
              <a:buNone/>
            </a:pPr>
            <a:r>
              <a:rPr lang="en-US" sz="2800" b="1" dirty="0">
                <a:solidFill>
                  <a:srgbClr val="002060"/>
                </a:solidFill>
                <a:latin typeface="Arial"/>
              </a:rPr>
              <a:t>https://</a:t>
            </a:r>
            <a:r>
              <a:rPr lang="en-US" sz="2800" b="1" dirty="0" smtClean="0">
                <a:solidFill>
                  <a:srgbClr val="002060"/>
                </a:solidFill>
                <a:latin typeface="Arial"/>
              </a:rPr>
              <a:t>www.wingsindustry.com/WINGS-Sweepstakes</a:t>
            </a:r>
            <a:endParaRPr lang="en-US" sz="2800" b="1" dirty="0">
              <a:solidFill>
                <a:srgbClr val="002060"/>
              </a:solidFill>
              <a:latin typeface="Arial"/>
            </a:endParaRPr>
          </a:p>
        </p:txBody>
      </p:sp>
      <p:pic>
        <p:nvPicPr>
          <p:cNvPr id="3076" name="Picture 4" descr="C:\Users\JAYMFL~1\AppData\Local\Temp\SNAGHTML3387ad6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0"/>
            <a:ext cx="7467600" cy="2792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0052860" y="1652222"/>
            <a:ext cx="1522904" cy="758097"/>
          </a:xfrm>
          <a:prstGeom prst="rect">
            <a:avLst/>
          </a:prstGeom>
          <a:ln>
            <a:noFill/>
          </a:ln>
          <a:effectLst>
            <a:outerShdw blurRad="292100" dist="139700" dir="2700000" algn="tl" rotWithShape="0">
              <a:srgbClr val="333333">
                <a:alpha val="65000"/>
              </a:srgbClr>
            </a:outerShdw>
          </a:effectLst>
        </p:spPr>
      </p:pic>
      <p:pic>
        <p:nvPicPr>
          <p:cNvPr id="3075" name="AC9DCF9F-B4D2-4354-AC5F-CCE040BFE497" descr="E5DA4827-9175-4651-984F-515325979C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4909" y="2828988"/>
            <a:ext cx="24384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43968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006600" y="496888"/>
            <a:ext cx="8204200" cy="609600"/>
          </a:xfrm>
        </p:spPr>
        <p:txBody>
          <a:bodyPr/>
          <a:lstStyle/>
          <a:p>
            <a:pPr eaLnBrk="1" hangingPunct="1"/>
            <a:r>
              <a:rPr lang="en-US" altLang="en-US" dirty="0" smtClean="0"/>
              <a:t>What we’ve covered</a:t>
            </a:r>
          </a:p>
        </p:txBody>
      </p:sp>
      <p:sp>
        <p:nvSpPr>
          <p:cNvPr id="5125" name="Rectangle 3"/>
          <p:cNvSpPr>
            <a:spLocks noGrp="1" noChangeArrowheads="1"/>
          </p:cNvSpPr>
          <p:nvPr>
            <p:ph type="body" idx="1"/>
          </p:nvPr>
        </p:nvSpPr>
        <p:spPr>
          <a:xfrm>
            <a:off x="2087880" y="1679281"/>
            <a:ext cx="8275638" cy="3600450"/>
          </a:xfrm>
        </p:spPr>
        <p:txBody>
          <a:bodyPr/>
          <a:lstStyle/>
          <a:p>
            <a:pPr>
              <a:spcBef>
                <a:spcPts val="0"/>
              </a:spcBef>
              <a:spcAft>
                <a:spcPts val="1200"/>
              </a:spcAft>
              <a:defRPr/>
            </a:pPr>
            <a:r>
              <a:rPr lang="en-US" altLang="ja-JP" sz="2800" dirty="0"/>
              <a:t>What is Airworthy?</a:t>
            </a:r>
          </a:p>
          <a:p>
            <a:pPr marL="0" indent="0">
              <a:spcBef>
                <a:spcPts val="0"/>
              </a:spcBef>
              <a:spcAft>
                <a:spcPts val="1200"/>
              </a:spcAft>
              <a:defRPr/>
            </a:pPr>
            <a:r>
              <a:rPr lang="en-US" altLang="ja-JP" sz="2800" dirty="0"/>
              <a:t>  What is “Condition for Safe Operations”</a:t>
            </a:r>
          </a:p>
          <a:p>
            <a:pPr>
              <a:spcBef>
                <a:spcPts val="0"/>
              </a:spcBef>
              <a:spcAft>
                <a:spcPts val="1200"/>
              </a:spcAft>
              <a:defRPr/>
            </a:pPr>
            <a:r>
              <a:rPr lang="en-US" altLang="ja-JP" sz="2800" dirty="0"/>
              <a:t>Maintenance Documents and Entries</a:t>
            </a:r>
          </a:p>
          <a:p>
            <a:pPr>
              <a:spcBef>
                <a:spcPts val="0"/>
              </a:spcBef>
              <a:spcAft>
                <a:spcPts val="1200"/>
              </a:spcAft>
              <a:defRPr/>
            </a:pPr>
            <a:r>
              <a:rPr lang="en-US" altLang="ja-JP" sz="2800" dirty="0"/>
              <a:t>Preflight after Maintenance</a:t>
            </a:r>
          </a:p>
          <a:p>
            <a:pPr>
              <a:spcBef>
                <a:spcPts val="0"/>
              </a:spcBef>
              <a:spcAft>
                <a:spcPts val="1200"/>
              </a:spcAft>
              <a:defRPr/>
            </a:pPr>
            <a:r>
              <a:rPr lang="en-US" altLang="ja-JP" sz="2800" dirty="0"/>
              <a:t>Limitations as related to Maintenance</a:t>
            </a:r>
          </a:p>
          <a:p>
            <a:pPr marL="0" indent="0">
              <a:buNone/>
            </a:pPr>
            <a:endParaRPr lang="en-US" altLang="en-US" dirty="0" smtClean="0"/>
          </a:p>
        </p:txBody>
      </p:sp>
    </p:spTree>
    <p:extLst>
      <p:ext uri="{BB962C8B-B14F-4D97-AF65-F5344CB8AC3E}">
        <p14:creationId xmlns:p14="http://schemas.microsoft.com/office/powerpoint/2010/main" val="2779083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1" y="457200"/>
            <a:ext cx="8472487" cy="609600"/>
          </a:xfrm>
        </p:spPr>
        <p:txBody>
          <a:bodyPr/>
          <a:lstStyle/>
          <a:p>
            <a:pPr algn="ctr"/>
            <a:r>
              <a:rPr lang="en-US" dirty="0" smtClean="0"/>
              <a:t>We need your feedback:</a:t>
            </a:r>
            <a:endParaRPr lang="en-US" dirty="0"/>
          </a:p>
        </p:txBody>
      </p:sp>
      <p:sp>
        <p:nvSpPr>
          <p:cNvPr id="3" name="Content Placeholder 2"/>
          <p:cNvSpPr>
            <a:spLocks noGrp="1"/>
          </p:cNvSpPr>
          <p:nvPr>
            <p:ph idx="4294967295"/>
          </p:nvPr>
        </p:nvSpPr>
        <p:spPr>
          <a:xfrm>
            <a:off x="2057401" y="1371601"/>
            <a:ext cx="8050213" cy="4391025"/>
          </a:xfrm>
        </p:spPr>
        <p:txBody>
          <a:bodyPr/>
          <a:lstStyle/>
          <a:p>
            <a:pPr marL="0" indent="0" algn="ctr">
              <a:buNone/>
            </a:pPr>
            <a:r>
              <a:rPr lang="en-US" sz="3600" dirty="0"/>
              <a:t>Search:</a:t>
            </a:r>
          </a:p>
          <a:p>
            <a:pPr marL="0" indent="0" algn="ctr">
              <a:buNone/>
            </a:pPr>
            <a:r>
              <a:rPr lang="en-US" sz="6000" dirty="0">
                <a:solidFill>
                  <a:srgbClr val="002060"/>
                </a:solidFill>
              </a:rPr>
              <a:t>FAASTeam Feedback</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54953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2" name="Picture 11"/>
          <p:cNvPicPr>
            <a:picLocks noChangeAspect="1"/>
          </p:cNvPicPr>
          <p:nvPr/>
        </p:nvPicPr>
        <p:blipFill>
          <a:blip r:embed="rId6"/>
          <a:stretch>
            <a:fillRect/>
          </a:stretch>
        </p:blipFill>
        <p:spPr>
          <a:xfrm>
            <a:off x="9794631" y="3675185"/>
            <a:ext cx="2036838" cy="201369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056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78379" y="2977363"/>
            <a:ext cx="4108027" cy="1067092"/>
          </a:xfrm>
        </p:spPr>
        <p:txBody>
          <a:bodyPr/>
          <a:lstStyle/>
          <a:p>
            <a:r>
              <a:rPr lang="en-US" dirty="0" smtClean="0"/>
              <a:t>Thank You for Joining Us!</a:t>
            </a:r>
            <a:endParaRPr lang="en-US" dirty="0"/>
          </a:p>
        </p:txBody>
      </p:sp>
    </p:spTree>
    <p:extLst>
      <p:ext uri="{BB962C8B-B14F-4D97-AF65-F5344CB8AC3E}">
        <p14:creationId xmlns:p14="http://schemas.microsoft.com/office/powerpoint/2010/main" val="3886196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1928813" y="1470025"/>
            <a:ext cx="2963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srgbClr val="000000"/>
              </a:solidFill>
            </a:endParaRPr>
          </a:p>
        </p:txBody>
      </p:sp>
      <p:sp>
        <p:nvSpPr>
          <p:cNvPr id="2" name="Title 1"/>
          <p:cNvSpPr>
            <a:spLocks noGrp="1"/>
          </p:cNvSpPr>
          <p:nvPr>
            <p:ph type="title" idx="4294967295"/>
          </p:nvPr>
        </p:nvSpPr>
        <p:spPr>
          <a:xfrm>
            <a:off x="2281238" y="344491"/>
            <a:ext cx="8386762" cy="630237"/>
          </a:xfrm>
        </p:spPr>
        <p:txBody>
          <a:bodyPr/>
          <a:lstStyle/>
          <a:p>
            <a:r>
              <a:rPr lang="en-US" sz="3600" dirty="0"/>
              <a:t>Wright Brothers Master Pilot Award</a:t>
            </a:r>
          </a:p>
        </p:txBody>
      </p:sp>
      <p:sp>
        <p:nvSpPr>
          <p:cNvPr id="5" name="Rectangle 3"/>
          <p:cNvSpPr txBox="1">
            <a:spLocks noChangeArrowheads="1"/>
          </p:cNvSpPr>
          <p:nvPr/>
        </p:nvSpPr>
        <p:spPr bwMode="auto">
          <a:xfrm>
            <a:off x="1932942" y="1321662"/>
            <a:ext cx="4933315" cy="409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defRPr/>
            </a:pPr>
            <a:r>
              <a:rPr lang="en-US" sz="3200" dirty="0">
                <a:solidFill>
                  <a:srgbClr val="000000"/>
                </a:solidFill>
                <a:latin typeface="Arial"/>
              </a:rPr>
              <a:t>Wright Brothers Award</a:t>
            </a:r>
          </a:p>
          <a:p>
            <a:pPr marL="398463" lvl="1">
              <a:defRPr/>
            </a:pPr>
            <a:r>
              <a:rPr lang="en-US" sz="2800" dirty="0">
                <a:solidFill>
                  <a:srgbClr val="000000"/>
                </a:solidFill>
                <a:latin typeface="Arial"/>
              </a:rPr>
              <a:t>Eligibility</a:t>
            </a:r>
          </a:p>
          <a:p>
            <a:pPr marL="563563" lvl="2">
              <a:defRPr/>
            </a:pPr>
            <a:r>
              <a:rPr lang="en-US" sz="2400" dirty="0">
                <a:solidFill>
                  <a:srgbClr val="000000"/>
                </a:solidFill>
                <a:latin typeface="Arial"/>
              </a:rPr>
              <a:t>Hold FAA pilot certificate</a:t>
            </a:r>
          </a:p>
          <a:p>
            <a:pPr marL="563563" lvl="2">
              <a:defRPr/>
            </a:pPr>
            <a:r>
              <a:rPr lang="en-US" sz="2400" dirty="0">
                <a:solidFill>
                  <a:srgbClr val="000000"/>
                </a:solidFill>
                <a:latin typeface="Arial"/>
              </a:rPr>
              <a:t>50 or more years of flying</a:t>
            </a:r>
          </a:p>
          <a:p>
            <a:pPr marL="563563" lvl="2">
              <a:defRPr/>
            </a:pPr>
            <a:r>
              <a:rPr lang="en-US" sz="2400" dirty="0">
                <a:solidFill>
                  <a:srgbClr val="000000"/>
                </a:solidFill>
                <a:latin typeface="Arial"/>
              </a:rPr>
              <a:t>Be a U.S. citizen</a:t>
            </a:r>
          </a:p>
          <a:p>
            <a:pPr marL="563563" lvl="2">
              <a:defRPr/>
            </a:pPr>
            <a:r>
              <a:rPr lang="en-US" sz="2400" dirty="0">
                <a:solidFill>
                  <a:srgbClr val="000000"/>
                </a:solidFill>
                <a:latin typeface="Arial"/>
              </a:rPr>
              <a:t>No revocations</a:t>
            </a:r>
          </a:p>
        </p:txBody>
      </p:sp>
      <p:pic>
        <p:nvPicPr>
          <p:cNvPr id="7" name="Picture 6"/>
          <p:cNvPicPr>
            <a:picLocks noChangeAspect="1"/>
          </p:cNvPicPr>
          <p:nvPr/>
        </p:nvPicPr>
        <p:blipFill>
          <a:blip r:embed="rId4"/>
          <a:stretch>
            <a:fillRect/>
          </a:stretch>
        </p:blipFill>
        <p:spPr>
          <a:xfrm>
            <a:off x="6202680" y="2056425"/>
            <a:ext cx="4130040" cy="3178994"/>
          </a:xfrm>
          <a:prstGeom prst="rect">
            <a:avLst/>
          </a:prstGeom>
          <a:ln>
            <a:solidFill>
              <a:schemeClr val="bg2"/>
            </a:solidFill>
          </a:ln>
          <a:effectLst>
            <a:outerShdw blurRad="190500" dist="190500" dir="2700000" algn="tl" rotWithShape="0">
              <a:srgbClr val="333333">
                <a:alpha val="85000"/>
              </a:srgbClr>
            </a:outerShdw>
          </a:effectLst>
        </p:spPr>
      </p:pic>
    </p:spTree>
    <p:custDataLst>
      <p:tags r:id="rId1"/>
    </p:custDataLst>
    <p:extLst>
      <p:ext uri="{BB962C8B-B14F-4D97-AF65-F5344CB8AC3E}">
        <p14:creationId xmlns:p14="http://schemas.microsoft.com/office/powerpoint/2010/main" val="915059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2" descr="Image result for Inop air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1229" cy="60596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20786" y="343754"/>
            <a:ext cx="8050213" cy="657732"/>
          </a:xfrm>
          <a:solidFill>
            <a:schemeClr val="tx1"/>
          </a:solidFill>
        </p:spPr>
        <p:txBody>
          <a:bodyPr/>
          <a:lstStyle/>
          <a:p>
            <a:pPr marL="0" indent="0" algn="ctr">
              <a:buNone/>
            </a:pPr>
            <a:r>
              <a:rPr lang="en-US" sz="3200" dirty="0">
                <a:solidFill>
                  <a:srgbClr val="FFC000"/>
                </a:solidFill>
              </a:rPr>
              <a:t>How would you define Airworthiness?</a:t>
            </a:r>
          </a:p>
          <a:p>
            <a:pPr marL="0" indent="0" algn="ctr">
              <a:buNone/>
            </a:pPr>
            <a:endParaRPr lang="en-US" dirty="0">
              <a:solidFill>
                <a:srgbClr val="FFFF00"/>
              </a:solidFill>
            </a:endParaRPr>
          </a:p>
        </p:txBody>
      </p:sp>
    </p:spTree>
    <p:extLst>
      <p:ext uri="{BB962C8B-B14F-4D97-AF65-F5344CB8AC3E}">
        <p14:creationId xmlns:p14="http://schemas.microsoft.com/office/powerpoint/2010/main" val="33549441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1928813" y="1470025"/>
            <a:ext cx="2963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srgbClr val="000000"/>
              </a:solidFill>
            </a:endParaRPr>
          </a:p>
        </p:txBody>
      </p:sp>
      <p:sp>
        <p:nvSpPr>
          <p:cNvPr id="5" name="Rectangle 3"/>
          <p:cNvSpPr txBox="1">
            <a:spLocks noChangeArrowheads="1"/>
          </p:cNvSpPr>
          <p:nvPr/>
        </p:nvSpPr>
        <p:spPr bwMode="auto">
          <a:xfrm>
            <a:off x="1846582" y="1299213"/>
            <a:ext cx="4782821" cy="312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defRPr/>
            </a:pPr>
            <a:r>
              <a:rPr lang="en-US" sz="3200" dirty="0">
                <a:solidFill>
                  <a:srgbClr val="000000"/>
                </a:solidFill>
                <a:latin typeface="Arial"/>
              </a:rPr>
              <a:t>Wright Brothers Award</a:t>
            </a:r>
          </a:p>
          <a:p>
            <a:pPr marL="569913" lvl="1">
              <a:defRPr/>
            </a:pPr>
            <a:r>
              <a:rPr lang="en-US" sz="2800" dirty="0">
                <a:solidFill>
                  <a:srgbClr val="000000"/>
                </a:solidFill>
                <a:latin typeface="Arial"/>
              </a:rPr>
              <a:t>Nomination</a:t>
            </a:r>
          </a:p>
          <a:p>
            <a:pPr marL="685800" lvl="2">
              <a:defRPr/>
            </a:pPr>
            <a:r>
              <a:rPr lang="en-US" sz="2400" dirty="0">
                <a:solidFill>
                  <a:srgbClr val="000000"/>
                </a:solidFill>
                <a:latin typeface="Arial"/>
              </a:rPr>
              <a:t>Completed nomination form</a:t>
            </a:r>
          </a:p>
          <a:p>
            <a:pPr marL="685800" lvl="2">
              <a:defRPr/>
            </a:pPr>
            <a:r>
              <a:rPr lang="en-US" sz="2400" dirty="0">
                <a:solidFill>
                  <a:srgbClr val="000000"/>
                </a:solidFill>
                <a:latin typeface="Arial"/>
              </a:rPr>
              <a:t>Flying history description</a:t>
            </a:r>
          </a:p>
          <a:p>
            <a:pPr marL="685800" lvl="2">
              <a:defRPr/>
            </a:pPr>
            <a:r>
              <a:rPr lang="en-US" sz="2400" dirty="0">
                <a:solidFill>
                  <a:srgbClr val="000000"/>
                </a:solidFill>
                <a:latin typeface="Arial"/>
              </a:rPr>
              <a:t>3 letters of recommendation from FAA certificated pilots</a:t>
            </a:r>
          </a:p>
          <a:p>
            <a:pPr marL="685800" lvl="3">
              <a:buNone/>
              <a:defRPr/>
            </a:pPr>
            <a:endParaRPr lang="en-US" dirty="0">
              <a:solidFill>
                <a:srgbClr val="000000"/>
              </a:solidFill>
              <a:latin typeface="Arial"/>
            </a:endParaRPr>
          </a:p>
        </p:txBody>
      </p:sp>
      <p:sp>
        <p:nvSpPr>
          <p:cNvPr id="7" name="Title 1"/>
          <p:cNvSpPr txBox="1">
            <a:spLocks/>
          </p:cNvSpPr>
          <p:nvPr/>
        </p:nvSpPr>
        <p:spPr bwMode="auto">
          <a:xfrm>
            <a:off x="1915160" y="359730"/>
            <a:ext cx="8387080" cy="63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1D2F68"/>
                </a:solidFill>
                <a:latin typeface="+mj-lt"/>
                <a:ea typeface="+mj-ea"/>
                <a:cs typeface="+mj-cs"/>
              </a:defRPr>
            </a:lvl1pPr>
            <a:lvl2pPr algn="ctr" rtl="0" fontAlgn="base">
              <a:spcBef>
                <a:spcPct val="0"/>
              </a:spcBef>
              <a:spcAft>
                <a:spcPct val="0"/>
              </a:spcAft>
              <a:defRPr sz="4000" b="1">
                <a:solidFill>
                  <a:srgbClr val="1D2F68"/>
                </a:solidFill>
                <a:latin typeface="Arial" charset="0"/>
              </a:defRPr>
            </a:lvl2pPr>
            <a:lvl3pPr algn="ctr" rtl="0" fontAlgn="base">
              <a:spcBef>
                <a:spcPct val="0"/>
              </a:spcBef>
              <a:spcAft>
                <a:spcPct val="0"/>
              </a:spcAft>
              <a:defRPr sz="4000" b="1">
                <a:solidFill>
                  <a:srgbClr val="1D2F68"/>
                </a:solidFill>
                <a:latin typeface="Arial" charset="0"/>
              </a:defRPr>
            </a:lvl3pPr>
            <a:lvl4pPr algn="ctr" rtl="0" fontAlgn="base">
              <a:spcBef>
                <a:spcPct val="0"/>
              </a:spcBef>
              <a:spcAft>
                <a:spcPct val="0"/>
              </a:spcAft>
              <a:defRPr sz="4000" b="1">
                <a:solidFill>
                  <a:srgbClr val="1D2F68"/>
                </a:solidFill>
                <a:latin typeface="Arial" charset="0"/>
              </a:defRPr>
            </a:lvl4pPr>
            <a:lvl5pPr algn="ctr" rtl="0" fontAlgn="base">
              <a:spcBef>
                <a:spcPct val="0"/>
              </a:spcBef>
              <a:spcAft>
                <a:spcPct val="0"/>
              </a:spcAft>
              <a:defRPr sz="4000" b="1">
                <a:solidFill>
                  <a:srgbClr val="1D2F68"/>
                </a:solidFill>
                <a:latin typeface="Arial" charset="0"/>
              </a:defRPr>
            </a:lvl5pPr>
            <a:lvl6pPr marL="457200" algn="ctr" rtl="0" fontAlgn="base">
              <a:spcBef>
                <a:spcPct val="0"/>
              </a:spcBef>
              <a:spcAft>
                <a:spcPct val="0"/>
              </a:spcAft>
              <a:defRPr sz="4000" b="1">
                <a:solidFill>
                  <a:srgbClr val="1D2F68"/>
                </a:solidFill>
                <a:latin typeface="Arial" charset="0"/>
              </a:defRPr>
            </a:lvl6pPr>
            <a:lvl7pPr marL="914400" algn="ctr" rtl="0" fontAlgn="base">
              <a:spcBef>
                <a:spcPct val="0"/>
              </a:spcBef>
              <a:spcAft>
                <a:spcPct val="0"/>
              </a:spcAft>
              <a:defRPr sz="4000" b="1">
                <a:solidFill>
                  <a:srgbClr val="1D2F68"/>
                </a:solidFill>
                <a:latin typeface="Arial" charset="0"/>
              </a:defRPr>
            </a:lvl7pPr>
            <a:lvl8pPr marL="1371600" algn="ctr" rtl="0" fontAlgn="base">
              <a:spcBef>
                <a:spcPct val="0"/>
              </a:spcBef>
              <a:spcAft>
                <a:spcPct val="0"/>
              </a:spcAft>
              <a:defRPr sz="4000" b="1">
                <a:solidFill>
                  <a:srgbClr val="1D2F68"/>
                </a:solidFill>
                <a:latin typeface="Arial" charset="0"/>
              </a:defRPr>
            </a:lvl8pPr>
            <a:lvl9pPr marL="1828800" algn="ctr" rtl="0" fontAlgn="base">
              <a:spcBef>
                <a:spcPct val="0"/>
              </a:spcBef>
              <a:spcAft>
                <a:spcPct val="0"/>
              </a:spcAft>
              <a:defRPr sz="4000" b="1">
                <a:solidFill>
                  <a:srgbClr val="1D2F68"/>
                </a:solidFill>
                <a:latin typeface="Arial" charset="0"/>
              </a:defRPr>
            </a:lvl9pPr>
          </a:lstStyle>
          <a:p>
            <a:pPr>
              <a:buNone/>
              <a:defRPr/>
            </a:pPr>
            <a:r>
              <a:rPr lang="en-US" sz="3600" kern="0" dirty="0">
                <a:latin typeface="Arial"/>
              </a:rPr>
              <a:t>Wright Brothers Master Pilot Award</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56898" y="1290239"/>
            <a:ext cx="2918622" cy="4145635"/>
          </a:xfrm>
          <a:prstGeom prst="rect">
            <a:avLst/>
          </a:prstGeom>
          <a:ln>
            <a:solidFill>
              <a:schemeClr val="bg2"/>
            </a:solidFill>
          </a:ln>
          <a:effectLst>
            <a:outerShdw blurRad="190500" dist="190500" dir="2700000" algn="tl" rotWithShape="0">
              <a:srgbClr val="333333">
                <a:alpha val="85000"/>
              </a:srgbClr>
            </a:outerShdw>
          </a:effectLst>
        </p:spPr>
      </p:pic>
    </p:spTree>
    <p:custDataLst>
      <p:tags r:id="rId1"/>
    </p:custDataLst>
    <p:extLst>
      <p:ext uri="{BB962C8B-B14F-4D97-AF65-F5344CB8AC3E}">
        <p14:creationId xmlns:p14="http://schemas.microsoft.com/office/powerpoint/2010/main" val="3069425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1928813" y="1470025"/>
            <a:ext cx="2963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srgbClr val="000000"/>
              </a:solidFill>
            </a:endParaRPr>
          </a:p>
        </p:txBody>
      </p:sp>
      <p:sp>
        <p:nvSpPr>
          <p:cNvPr id="2" name="Title 1"/>
          <p:cNvSpPr>
            <a:spLocks noGrp="1"/>
          </p:cNvSpPr>
          <p:nvPr>
            <p:ph type="title" idx="4294967295"/>
          </p:nvPr>
        </p:nvSpPr>
        <p:spPr>
          <a:xfrm>
            <a:off x="2463800" y="315913"/>
            <a:ext cx="8204200" cy="609600"/>
          </a:xfrm>
        </p:spPr>
        <p:txBody>
          <a:bodyPr/>
          <a:lstStyle/>
          <a:p>
            <a:r>
              <a:rPr lang="en-US" sz="3200" dirty="0"/>
              <a:t>Charles Taylor Master Mechanic Award</a:t>
            </a:r>
          </a:p>
        </p:txBody>
      </p:sp>
      <p:sp>
        <p:nvSpPr>
          <p:cNvPr id="5" name="Rectangle 3"/>
          <p:cNvSpPr txBox="1">
            <a:spLocks noChangeArrowheads="1"/>
          </p:cNvSpPr>
          <p:nvPr/>
        </p:nvSpPr>
        <p:spPr bwMode="auto">
          <a:xfrm>
            <a:off x="2020256" y="1206776"/>
            <a:ext cx="4380547" cy="444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defRPr/>
            </a:pPr>
            <a:r>
              <a:rPr lang="en-US" sz="3200" dirty="0">
                <a:solidFill>
                  <a:srgbClr val="000000"/>
                </a:solidFill>
                <a:latin typeface="Arial"/>
              </a:rPr>
              <a:t>Charles Taylor Award</a:t>
            </a:r>
          </a:p>
          <a:p>
            <a:pPr marL="347663" lvl="1">
              <a:defRPr/>
            </a:pPr>
            <a:r>
              <a:rPr lang="en-US" sz="2800" dirty="0">
                <a:solidFill>
                  <a:srgbClr val="000000"/>
                </a:solidFill>
                <a:latin typeface="Arial"/>
              </a:rPr>
              <a:t>Eligibility</a:t>
            </a:r>
          </a:p>
          <a:p>
            <a:pPr marL="625475" lvl="2">
              <a:defRPr/>
            </a:pPr>
            <a:r>
              <a:rPr lang="en-US" sz="2400" dirty="0">
                <a:solidFill>
                  <a:srgbClr val="000000"/>
                </a:solidFill>
                <a:latin typeface="Arial"/>
              </a:rPr>
              <a:t>Be a U.S. citizen</a:t>
            </a:r>
          </a:p>
          <a:p>
            <a:pPr marL="625475" lvl="2">
              <a:defRPr/>
            </a:pPr>
            <a:r>
              <a:rPr lang="en-US" sz="2400" dirty="0">
                <a:solidFill>
                  <a:srgbClr val="000000"/>
                </a:solidFill>
                <a:latin typeface="Arial"/>
              </a:rPr>
              <a:t>50 or more years in an aviation maintenance career</a:t>
            </a:r>
          </a:p>
          <a:p>
            <a:pPr marL="625475" lvl="2">
              <a:defRPr/>
            </a:pPr>
            <a:r>
              <a:rPr lang="en-US" sz="2400" dirty="0">
                <a:solidFill>
                  <a:srgbClr val="000000"/>
                </a:solidFill>
                <a:latin typeface="Arial"/>
              </a:rPr>
              <a:t>FAA certificated mechanic or repairman for at least 30 years</a:t>
            </a:r>
          </a:p>
          <a:p>
            <a:pPr marL="625475" lvl="2">
              <a:defRPr/>
            </a:pPr>
            <a:r>
              <a:rPr lang="en-US" sz="2400" dirty="0">
                <a:solidFill>
                  <a:srgbClr val="000000"/>
                </a:solidFill>
                <a:latin typeface="Arial"/>
              </a:rPr>
              <a:t>No revocations</a:t>
            </a:r>
          </a:p>
          <a:p>
            <a:pPr marL="1371600" lvl="3" indent="0">
              <a:buNone/>
              <a:defRPr/>
            </a:pPr>
            <a:endParaRPr lang="en-US" dirty="0">
              <a:solidFill>
                <a:srgbClr val="000000"/>
              </a:solidFill>
              <a:latin typeface="Arial"/>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26419" y="2160396"/>
            <a:ext cx="3930397" cy="3023382"/>
          </a:xfrm>
          <a:prstGeom prst="rect">
            <a:avLst/>
          </a:prstGeom>
          <a:ln>
            <a:solidFill>
              <a:schemeClr val="bg2"/>
            </a:solidFill>
          </a:ln>
          <a:effectLst>
            <a:outerShdw blurRad="190500" dist="190500" dir="2700000" algn="tl" rotWithShape="0">
              <a:srgbClr val="333333">
                <a:alpha val="85000"/>
              </a:srgbClr>
            </a:outerShdw>
          </a:effectLst>
        </p:spPr>
      </p:pic>
    </p:spTree>
    <p:custDataLst>
      <p:tags r:id="rId1"/>
    </p:custDataLst>
    <p:extLst>
      <p:ext uri="{BB962C8B-B14F-4D97-AF65-F5344CB8AC3E}">
        <p14:creationId xmlns:p14="http://schemas.microsoft.com/office/powerpoint/2010/main" val="3385969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1928813" y="1470025"/>
            <a:ext cx="2963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srgbClr val="000000"/>
              </a:solidFill>
            </a:endParaRPr>
          </a:p>
        </p:txBody>
      </p:sp>
      <p:sp>
        <p:nvSpPr>
          <p:cNvPr id="2" name="Title 1"/>
          <p:cNvSpPr>
            <a:spLocks noGrp="1"/>
          </p:cNvSpPr>
          <p:nvPr>
            <p:ph type="title" idx="4294967295"/>
          </p:nvPr>
        </p:nvSpPr>
        <p:spPr>
          <a:xfrm>
            <a:off x="1524003" y="344488"/>
            <a:ext cx="8143875" cy="609600"/>
          </a:xfrm>
        </p:spPr>
        <p:txBody>
          <a:bodyPr/>
          <a:lstStyle/>
          <a:p>
            <a:r>
              <a:rPr lang="en-US" sz="3200" dirty="0"/>
              <a:t>Charles Taylor Master Mechanic Awards</a:t>
            </a:r>
          </a:p>
        </p:txBody>
      </p:sp>
      <p:sp>
        <p:nvSpPr>
          <p:cNvPr id="5" name="Rectangle 3"/>
          <p:cNvSpPr txBox="1">
            <a:spLocks noChangeArrowheads="1"/>
          </p:cNvSpPr>
          <p:nvPr/>
        </p:nvSpPr>
        <p:spPr bwMode="auto">
          <a:xfrm>
            <a:off x="1867856" y="1145816"/>
            <a:ext cx="5012559" cy="409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defRPr/>
            </a:pPr>
            <a:r>
              <a:rPr lang="en-US" dirty="0">
                <a:solidFill>
                  <a:srgbClr val="000000"/>
                </a:solidFill>
                <a:latin typeface="Arial"/>
              </a:rPr>
              <a:t>Charles Taylor Award</a:t>
            </a:r>
          </a:p>
          <a:p>
            <a:pPr marL="285750" lvl="1">
              <a:defRPr/>
            </a:pPr>
            <a:r>
              <a:rPr lang="en-US" sz="2800" dirty="0">
                <a:solidFill>
                  <a:srgbClr val="000000"/>
                </a:solidFill>
                <a:latin typeface="Arial"/>
              </a:rPr>
              <a:t>Nomination</a:t>
            </a:r>
          </a:p>
          <a:p>
            <a:pPr marL="625475" lvl="2">
              <a:defRPr/>
            </a:pPr>
            <a:r>
              <a:rPr lang="en-US" sz="2400" dirty="0">
                <a:solidFill>
                  <a:srgbClr val="000000"/>
                </a:solidFill>
                <a:latin typeface="Arial"/>
              </a:rPr>
              <a:t>Completed application</a:t>
            </a:r>
          </a:p>
          <a:p>
            <a:pPr marL="625475" lvl="2">
              <a:defRPr/>
            </a:pPr>
            <a:r>
              <a:rPr lang="en-US" sz="2400" dirty="0">
                <a:solidFill>
                  <a:srgbClr val="000000"/>
                </a:solidFill>
                <a:latin typeface="Arial"/>
              </a:rPr>
              <a:t>Resume of employment history</a:t>
            </a:r>
          </a:p>
          <a:p>
            <a:pPr marL="625475" lvl="2">
              <a:defRPr/>
            </a:pPr>
            <a:r>
              <a:rPr lang="en-US" sz="2400" dirty="0">
                <a:solidFill>
                  <a:srgbClr val="000000"/>
                </a:solidFill>
                <a:latin typeface="Arial"/>
              </a:rPr>
              <a:t>Photocopy of certificates</a:t>
            </a:r>
          </a:p>
          <a:p>
            <a:pPr marL="625475" lvl="2">
              <a:defRPr/>
            </a:pPr>
            <a:r>
              <a:rPr lang="en-US" sz="2400" dirty="0">
                <a:solidFill>
                  <a:srgbClr val="000000"/>
                </a:solidFill>
                <a:latin typeface="Arial"/>
              </a:rPr>
              <a:t>One or more letters of recommendation from FAA certificated mechanics or  repairmen</a:t>
            </a:r>
          </a:p>
          <a:p>
            <a:pPr marL="1371600" lvl="3" indent="0">
              <a:buNone/>
              <a:defRPr/>
            </a:pPr>
            <a:endParaRPr lang="en-US" dirty="0">
              <a:solidFill>
                <a:srgbClr val="000000"/>
              </a:solidFill>
              <a:latin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029291" y="1188722"/>
            <a:ext cx="3000084" cy="4267201"/>
          </a:xfrm>
          <a:prstGeom prst="rect">
            <a:avLst/>
          </a:prstGeom>
          <a:ln>
            <a:solidFill>
              <a:schemeClr val="bg2"/>
            </a:solidFill>
          </a:ln>
          <a:effectLst>
            <a:outerShdw blurRad="190500" dist="190500" dir="2700000" algn="tl" rotWithShape="0">
              <a:srgbClr val="333333">
                <a:alpha val="85000"/>
              </a:srgbClr>
            </a:outerShdw>
          </a:effectLst>
        </p:spPr>
      </p:pic>
    </p:spTree>
    <p:custDataLst>
      <p:tags r:id="rId1"/>
    </p:custDataLst>
    <p:extLst>
      <p:ext uri="{BB962C8B-B14F-4D97-AF65-F5344CB8AC3E}">
        <p14:creationId xmlns:p14="http://schemas.microsoft.com/office/powerpoint/2010/main" val="2730952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FAA’s Definition of Airworthy…</a:t>
            </a:r>
          </a:p>
        </p:txBody>
      </p:sp>
      <p:sp>
        <p:nvSpPr>
          <p:cNvPr id="3" name="Content Placeholder 2"/>
          <p:cNvSpPr>
            <a:spLocks noGrp="1"/>
          </p:cNvSpPr>
          <p:nvPr>
            <p:ph idx="1"/>
          </p:nvPr>
        </p:nvSpPr>
        <p:spPr>
          <a:xfrm>
            <a:off x="2296954" y="1131676"/>
            <a:ext cx="8050213" cy="4391025"/>
          </a:xfrm>
        </p:spPr>
        <p:txBody>
          <a:bodyPr/>
          <a:lstStyle/>
          <a:p>
            <a:pPr marL="0" indent="0">
              <a:buNone/>
            </a:pPr>
            <a:r>
              <a:rPr lang="en-US" sz="2800" dirty="0"/>
              <a:t>An aircraft with a Type Certificate (TC) is airworthy when:</a:t>
            </a:r>
          </a:p>
          <a:p>
            <a:r>
              <a:rPr lang="en-US" sz="2800" dirty="0"/>
              <a:t>It conforms to its U.S. TC </a:t>
            </a:r>
          </a:p>
          <a:p>
            <a:r>
              <a:rPr lang="en-US" sz="2800" dirty="0"/>
              <a:t>It Is in a Condition for Safe Operation (CSO). </a:t>
            </a:r>
          </a:p>
          <a:p>
            <a:pPr marL="0" indent="0">
              <a:buNone/>
            </a:pPr>
            <a:endParaRPr lang="en-US" sz="2400" dirty="0"/>
          </a:p>
          <a:p>
            <a:pPr marL="0" indent="0">
              <a:buNone/>
            </a:pPr>
            <a:r>
              <a:rPr lang="en-US" sz="2800" dirty="0"/>
              <a:t>A non-type-certificated aircraft is airworthy when:</a:t>
            </a:r>
          </a:p>
          <a:p>
            <a:r>
              <a:rPr lang="en-US" sz="2800" dirty="0"/>
              <a:t>It Is in a Condition for Safe Operation </a:t>
            </a:r>
          </a:p>
          <a:p>
            <a:pPr marL="0" indent="0">
              <a:buNone/>
            </a:pPr>
            <a:r>
              <a:rPr lang="en-US" sz="2800" dirty="0"/>
              <a:t>	(14 CFR Part 3.5)</a:t>
            </a:r>
          </a:p>
        </p:txBody>
      </p:sp>
    </p:spTree>
    <p:extLst>
      <p:ext uri="{BB962C8B-B14F-4D97-AF65-F5344CB8AC3E}">
        <p14:creationId xmlns:p14="http://schemas.microsoft.com/office/powerpoint/2010/main" val="1318510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06599" y="260951"/>
            <a:ext cx="8204200" cy="609600"/>
          </a:xfrm>
        </p:spPr>
        <p:txBody>
          <a:bodyPr/>
          <a:lstStyle/>
          <a:p>
            <a:pPr algn="ctr"/>
            <a:r>
              <a:rPr lang="en-US" dirty="0" smtClean="0"/>
              <a:t>Condition for Safe Operation…</a:t>
            </a:r>
            <a:endParaRPr lang="en-US" dirty="0"/>
          </a:p>
        </p:txBody>
      </p:sp>
      <p:sp>
        <p:nvSpPr>
          <p:cNvPr id="7" name="Content Placeholder 6"/>
          <p:cNvSpPr>
            <a:spLocks noGrp="1"/>
          </p:cNvSpPr>
          <p:nvPr>
            <p:ph idx="1"/>
          </p:nvPr>
        </p:nvSpPr>
        <p:spPr>
          <a:xfrm>
            <a:off x="2205513" y="977232"/>
            <a:ext cx="7959568" cy="2009809"/>
          </a:xfrm>
        </p:spPr>
        <p:txBody>
          <a:bodyPr/>
          <a:lstStyle/>
          <a:p>
            <a:pPr marL="0" indent="0" algn="ctr">
              <a:buNone/>
            </a:pPr>
            <a:r>
              <a:rPr lang="en-US" sz="3200" dirty="0"/>
              <a:t>A Condition so as to operate in the manner intended by the </a:t>
            </a:r>
            <a:r>
              <a:rPr lang="en-US" sz="6000" i="1" u="sng" dirty="0"/>
              <a:t>manufacturer!</a:t>
            </a:r>
            <a:endParaRPr lang="en-US" sz="6600" i="1" u="sng" dirty="0"/>
          </a:p>
        </p:txBody>
      </p:sp>
      <p:pic>
        <p:nvPicPr>
          <p:cNvPr id="3076" name="Picture 4" descr="C:\Users\JAYMFL~1\AppData\Local\Temp\SNAGHTML30c9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095" y="2926715"/>
            <a:ext cx="57150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20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4081" y="422073"/>
            <a:ext cx="8472488" cy="609600"/>
          </a:xfrm>
        </p:spPr>
        <p:txBody>
          <a:bodyPr/>
          <a:lstStyle/>
          <a:p>
            <a:pPr algn="ctr"/>
            <a:r>
              <a:rPr lang="en-US" sz="3200" dirty="0"/>
              <a:t>TC and CSO may change over time…</a:t>
            </a:r>
          </a:p>
        </p:txBody>
      </p:sp>
      <p:sp>
        <p:nvSpPr>
          <p:cNvPr id="3" name="Content Placeholder 2"/>
          <p:cNvSpPr>
            <a:spLocks noGrp="1"/>
          </p:cNvSpPr>
          <p:nvPr>
            <p:ph sz="half" idx="1"/>
          </p:nvPr>
        </p:nvSpPr>
        <p:spPr>
          <a:xfrm>
            <a:off x="2110509" y="1024718"/>
            <a:ext cx="4805680" cy="4391025"/>
          </a:xfrm>
        </p:spPr>
        <p:txBody>
          <a:bodyPr/>
          <a:lstStyle/>
          <a:p>
            <a:r>
              <a:rPr lang="en-US" sz="3200" dirty="0"/>
              <a:t>Snow Aeronautical</a:t>
            </a:r>
          </a:p>
          <a:p>
            <a:r>
              <a:rPr lang="en-US" sz="3200" dirty="0"/>
              <a:t>North American Rockwell</a:t>
            </a:r>
          </a:p>
          <a:p>
            <a:r>
              <a:rPr lang="en-US" sz="3200" dirty="0"/>
              <a:t>Rockwell Intl</a:t>
            </a:r>
          </a:p>
          <a:p>
            <a:r>
              <a:rPr lang="en-US" sz="3200" dirty="0"/>
              <a:t>Ayres</a:t>
            </a:r>
          </a:p>
          <a:p>
            <a:r>
              <a:rPr lang="en-US" sz="3200" dirty="0"/>
              <a:t>Quality Aerospace Inc.</a:t>
            </a:r>
          </a:p>
          <a:p>
            <a:r>
              <a:rPr lang="en-US" sz="3200" dirty="0"/>
              <a:t>Thrush Aircraft Inc.</a:t>
            </a:r>
          </a:p>
        </p:txBody>
      </p:sp>
      <p:pic>
        <p:nvPicPr>
          <p:cNvPr id="7" name="Picture 6"/>
          <p:cNvPicPr>
            <a:picLocks noChangeAspect="1"/>
          </p:cNvPicPr>
          <p:nvPr/>
        </p:nvPicPr>
        <p:blipFill>
          <a:blip r:embed="rId3"/>
          <a:stretch>
            <a:fillRect/>
          </a:stretch>
        </p:blipFill>
        <p:spPr>
          <a:xfrm>
            <a:off x="6430709" y="1828823"/>
            <a:ext cx="3788250" cy="2214158"/>
          </a:xfrm>
          <a:prstGeom prst="rect">
            <a:avLst/>
          </a:prstGeom>
          <a:ln>
            <a:noFill/>
          </a:ln>
          <a:effectLst>
            <a:outerShdw blurRad="292100" dist="139700" dir="2700000" algn="tl" rotWithShape="0">
              <a:srgbClr val="333333">
                <a:alpha val="65000"/>
              </a:srgbClr>
            </a:outerShdw>
          </a:effectLst>
        </p:spPr>
      </p:pic>
      <p:sp>
        <p:nvSpPr>
          <p:cNvPr id="6" name="Equal 5"/>
          <p:cNvSpPr/>
          <p:nvPr/>
        </p:nvSpPr>
        <p:spPr bwMode="auto">
          <a:xfrm>
            <a:off x="5489599" y="2635971"/>
            <a:ext cx="1198605" cy="778669"/>
          </a:xfrm>
          <a:prstGeom prst="mathEqual">
            <a:avLst/>
          </a:prstGeom>
          <a:solidFill>
            <a:srgbClr val="C0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endParaRPr lang="en-US">
              <a:solidFill>
                <a:srgbClr val="C00000"/>
              </a:solidFill>
            </a:endParaRPr>
          </a:p>
        </p:txBody>
      </p:sp>
    </p:spTree>
    <p:extLst>
      <p:ext uri="{BB962C8B-B14F-4D97-AF65-F5344CB8AC3E}">
        <p14:creationId xmlns:p14="http://schemas.microsoft.com/office/powerpoint/2010/main" val="2830804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4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89266" y="440040"/>
            <a:ext cx="3873731" cy="490421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711406" y="257923"/>
            <a:ext cx="3557585" cy="5076237"/>
          </a:xfrm>
          <a:prstGeom prst="rect">
            <a:avLst/>
          </a:prstGeom>
          <a:ln>
            <a:noFill/>
          </a:ln>
          <a:effectLst>
            <a:outerShdw blurRad="292100" dist="139700" dir="2700000" algn="tl" rotWithShape="0">
              <a:srgbClr val="333333">
                <a:alpha val="65000"/>
              </a:srgbClr>
            </a:outerShdw>
          </a:effectLst>
        </p:spPr>
      </p:pic>
      <p:pic>
        <p:nvPicPr>
          <p:cNvPr id="4098" name="Picture 2" descr="C:\Users\JAYMFL~1\AppData\Local\Temp\SNAGHTML33b5318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60012">
            <a:off x="3397545" y="1422365"/>
            <a:ext cx="5341066" cy="345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27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3000">
              <a:schemeClr val="bg1"/>
            </a:gs>
            <a:gs pos="6000">
              <a:srgbClr val="3366CC"/>
            </a:gs>
            <a:gs pos="19000">
              <a:srgbClr val="0070C0"/>
            </a:gs>
            <a:gs pos="93000">
              <a:schemeClr val="tx1"/>
            </a:gs>
          </a:gsLst>
          <a:lin ang="5400000" scaled="1"/>
        </a:gradFill>
        <a:effectLst/>
      </p:bgPr>
    </p:bg>
    <p:spTree>
      <p:nvGrpSpPr>
        <p:cNvPr id="1" name=""/>
        <p:cNvGrpSpPr/>
        <p:nvPr/>
      </p:nvGrpSpPr>
      <p:grpSpPr>
        <a:xfrm>
          <a:off x="0" y="0"/>
          <a:ext cx="0" cy="0"/>
          <a:chOff x="0" y="0"/>
          <a:chExt cx="0" cy="0"/>
        </a:xfrm>
      </p:grpSpPr>
      <p:pic>
        <p:nvPicPr>
          <p:cNvPr id="3074" name="Picture 2" descr="TAM - Aviação Executiv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74271" y="2502529"/>
            <a:ext cx="12040293" cy="3549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ular Callout 5"/>
          <p:cNvSpPr/>
          <p:nvPr/>
        </p:nvSpPr>
        <p:spPr bwMode="auto">
          <a:xfrm>
            <a:off x="2804160" y="382387"/>
            <a:ext cx="4322619" cy="461665"/>
          </a:xfrm>
          <a:prstGeom prst="wedgeRectCallout">
            <a:avLst>
              <a:gd name="adj1" fmla="val 46382"/>
              <a:gd name="adj2" fmla="val 92100"/>
            </a:avLst>
          </a:prstGeom>
          <a:solidFill>
            <a:srgbClr val="FFC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a:p>
        </p:txBody>
      </p:sp>
      <p:pic>
        <p:nvPicPr>
          <p:cNvPr id="5" name="Picture 4"/>
          <p:cNvPicPr>
            <a:picLocks noChangeAspect="1"/>
          </p:cNvPicPr>
          <p:nvPr/>
        </p:nvPicPr>
        <p:blipFill>
          <a:blip r:embed="rId4"/>
          <a:stretch>
            <a:fillRect/>
          </a:stretch>
        </p:blipFill>
        <p:spPr>
          <a:xfrm>
            <a:off x="2896768" y="472343"/>
            <a:ext cx="4113632" cy="1875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91248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5YDFD77UPU3F-311-4539</_dlc_DocId>
    <_dlc_DocIdUrl xmlns="04289566-cf42-4ce7-aa7c-2469c3d4502e">
      <Url>https://avssp.faa.gov/avs/afsfaast/_layouts/15/DocIdRedir.aspx?ID=5YDFD77UPU3F-311-4539</Url>
      <Description>5YDFD77UPU3F-311-4539</Description>
    </_dlc_DocIdUrl>
    <IconOverlay xmlns="http://schemas.microsoft.com/sharepoint/v4" xsi:nil="true"/>
  </documentManagement>
</p:properties>
</file>

<file path=customXml/itemProps1.xml><?xml version="1.0" encoding="utf-8"?>
<ds:datastoreItem xmlns:ds="http://schemas.openxmlformats.org/officeDocument/2006/customXml" ds:itemID="{A9DF5539-7B02-467D-A6FE-48AEA3C3B285}">
  <ds:schemaRefs>
    <ds:schemaRef ds:uri="http://schemas.microsoft.com/sharepoint/v3/contenttype/forms"/>
  </ds:schemaRefs>
</ds:datastoreItem>
</file>

<file path=customXml/itemProps2.xml><?xml version="1.0" encoding="utf-8"?>
<ds:datastoreItem xmlns:ds="http://schemas.openxmlformats.org/officeDocument/2006/customXml" ds:itemID="{D836B1E3-37DF-446C-B807-9D8C0218DB92}">
  <ds:schemaRefs>
    <ds:schemaRef ds:uri="http://schemas.microsoft.com/sharepoint/events"/>
  </ds:schemaRefs>
</ds:datastoreItem>
</file>

<file path=customXml/itemProps3.xml><?xml version="1.0" encoding="utf-8"?>
<ds:datastoreItem xmlns:ds="http://schemas.openxmlformats.org/officeDocument/2006/customXml" ds:itemID="{435F060A-F3B9-48FC-85F7-BD9C5EE17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F481886-DFD7-4363-9AEE-16A59184BC1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17695</TotalTime>
  <Words>5747</Words>
  <Application>Microsoft Office PowerPoint</Application>
  <PresentationFormat>Widescreen</PresentationFormat>
  <Paragraphs>675</Paragraphs>
  <Slides>42</Slides>
  <Notes>41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1" baseType="lpstr">
      <vt:lpstr>ＭＳ Ｐゴシック</vt:lpstr>
      <vt:lpstr>Arial</vt:lpstr>
      <vt:lpstr>Calibri</vt:lpstr>
      <vt:lpstr>Palatino Linotype</vt:lpstr>
      <vt:lpstr>Times New Roman</vt:lpstr>
      <vt:lpstr>Wingdings</vt:lpstr>
      <vt:lpstr>1_Custom Design</vt:lpstr>
      <vt:lpstr>3_Custom Design</vt:lpstr>
      <vt:lpstr>Worksheet</vt:lpstr>
      <vt:lpstr>PowerPoint Presentation</vt:lpstr>
      <vt:lpstr>Welcome</vt:lpstr>
      <vt:lpstr>Objective:</vt:lpstr>
      <vt:lpstr>PowerPoint Presentation</vt:lpstr>
      <vt:lpstr>FAA’s Definition of Airworthy…</vt:lpstr>
      <vt:lpstr>Condition for Safe Operation…</vt:lpstr>
      <vt:lpstr>TC and CSO may change over time…</vt:lpstr>
      <vt:lpstr>PowerPoint Presentation</vt:lpstr>
      <vt:lpstr>PowerPoint Presentation</vt:lpstr>
      <vt:lpstr>Understand Why the aircraft was being worked on…</vt:lpstr>
      <vt:lpstr>PowerPoint Presentation</vt:lpstr>
      <vt:lpstr>Define:  Mechanical Irregularity</vt:lpstr>
      <vt:lpstr>PowerPoint Presentation</vt:lpstr>
      <vt:lpstr>Going Into Maintenance (Owner)…</vt:lpstr>
      <vt:lpstr>PowerPoint Presentation</vt:lpstr>
      <vt:lpstr>Ask yourself the following Preflight after Maintenance Questions:</vt:lpstr>
      <vt:lpstr>Aircraft Maintenance Log</vt:lpstr>
      <vt:lpstr>What Logbook Entries Must Contain</vt:lpstr>
      <vt:lpstr>What Logbook Entries Must Contain</vt:lpstr>
      <vt:lpstr>What Logbook Entries Must Contain</vt:lpstr>
      <vt:lpstr>But what if there are still issues?</vt:lpstr>
      <vt:lpstr>We’ve reviewed what has been done…</vt:lpstr>
      <vt:lpstr>Which of these are part of being airworthy?</vt:lpstr>
      <vt:lpstr>Which of these are part of being airworthy?</vt:lpstr>
      <vt:lpstr>PowerPoint Presentation</vt:lpstr>
      <vt:lpstr>Some Examples of Limits and Supporting Indicators:</vt:lpstr>
      <vt:lpstr>Supplemental Type Certificates (STC)…</vt:lpstr>
      <vt:lpstr>Have you ever had your Airspeed Indicator or a gauge replaced?</vt:lpstr>
      <vt:lpstr>Weight and Balance</vt:lpstr>
      <vt:lpstr>PowerPoint Presentation</vt:lpstr>
      <vt:lpstr>PowerPoint Presentation</vt:lpstr>
      <vt:lpstr>PowerPoint Presentation</vt:lpstr>
      <vt:lpstr>AMT On-line for the A&amp;P</vt:lpstr>
      <vt:lpstr>One More Reason to Train with WINGS</vt:lpstr>
      <vt:lpstr>What we’ve covered</vt:lpstr>
      <vt:lpstr>We need your feedback:</vt:lpstr>
      <vt:lpstr>Safety Management Systems (SMS) Coming to General Aviation</vt:lpstr>
      <vt:lpstr>PowerPoint Presentation</vt:lpstr>
      <vt:lpstr>Wright Brothers Master Pilot Award</vt:lpstr>
      <vt:lpstr>PowerPoint Presentation</vt:lpstr>
      <vt:lpstr>Charles Taylor Master Mechanic Award</vt:lpstr>
      <vt:lpstr>Charles Taylor Master Mechanic Awards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954</cp:revision>
  <cp:lastPrinted>2015-10-28T13:31:41Z</cp:lastPrinted>
  <dcterms:created xsi:type="dcterms:W3CDTF">2005-01-28T20:32:53Z</dcterms:created>
  <dcterms:modified xsi:type="dcterms:W3CDTF">2022-03-18T18:14:13Z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457d90cd-1510-4c23-889d-b9e3ab3f22b3</vt:lpwstr>
  </property>
  <property fmtid="{D5CDD505-2E9C-101B-9397-08002B2CF9AE}" pid="4" name="ArticulateGUID">
    <vt:lpwstr>53B3B045-1382-4D30-B50B-DADD4141C160</vt:lpwstr>
  </property>
  <property fmtid="{D5CDD505-2E9C-101B-9397-08002B2CF9AE}" pid="5" name="ArticulatePath">
    <vt:lpwstr>https://avssp.faa.gov/avs/afsfaast/Approved%20Resources/NPP%20Resources/FY%202022%20NPP%20Resources/Operations/NPP%2014%20Topic%20of%20the%20Month/12%20-%20Sep%20Preflight%20after%20Maintenance/22-12-September-TOM-Preflight%20After%20Maintenance-PPT-WIDE%</vt:lpwstr>
  </property>
</Properties>
</file>